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318" r:id="rId2"/>
    <p:sldId id="3020" r:id="rId3"/>
    <p:sldId id="972" r:id="rId4"/>
    <p:sldId id="3160" r:id="rId5"/>
    <p:sldId id="3046" r:id="rId6"/>
    <p:sldId id="3237" r:id="rId7"/>
    <p:sldId id="318" r:id="rId8"/>
    <p:sldId id="3286" r:id="rId9"/>
    <p:sldId id="317" r:id="rId10"/>
    <p:sldId id="435" r:id="rId11"/>
    <p:sldId id="433" r:id="rId12"/>
    <p:sldId id="3283" r:id="rId13"/>
    <p:sldId id="3246" r:id="rId14"/>
    <p:sldId id="3289" r:id="rId15"/>
    <p:sldId id="3245" r:id="rId16"/>
    <p:sldId id="3249" r:id="rId17"/>
    <p:sldId id="3264" r:id="rId18"/>
    <p:sldId id="3271" r:id="rId19"/>
    <p:sldId id="3284" r:id="rId20"/>
    <p:sldId id="3317" r:id="rId21"/>
    <p:sldId id="3275" r:id="rId22"/>
    <p:sldId id="262" r:id="rId23"/>
    <p:sldId id="3240" r:id="rId24"/>
    <p:sldId id="456" r:id="rId25"/>
    <p:sldId id="476" r:id="rId26"/>
    <p:sldId id="3052" r:id="rId27"/>
    <p:sldId id="3053" r:id="rId28"/>
    <p:sldId id="259" r:id="rId29"/>
    <p:sldId id="480" r:id="rId30"/>
    <p:sldId id="3099" r:id="rId31"/>
    <p:sldId id="3047" r:id="rId32"/>
    <p:sldId id="3258" r:id="rId33"/>
    <p:sldId id="3309" r:id="rId34"/>
    <p:sldId id="3312" r:id="rId35"/>
    <p:sldId id="3267" r:id="rId36"/>
    <p:sldId id="3242" r:id="rId37"/>
    <p:sldId id="3025" r:id="rId38"/>
    <p:sldId id="3250" r:id="rId39"/>
    <p:sldId id="3252" r:id="rId40"/>
    <p:sldId id="3039" r:id="rId41"/>
    <p:sldId id="3040" r:id="rId42"/>
    <p:sldId id="3041" r:id="rId43"/>
    <p:sldId id="3042" r:id="rId44"/>
    <p:sldId id="3043" r:id="rId45"/>
    <p:sldId id="3300" r:id="rId46"/>
    <p:sldId id="3288" r:id="rId47"/>
    <p:sldId id="3285" r:id="rId48"/>
    <p:sldId id="3056" r:id="rId49"/>
    <p:sldId id="3291" r:id="rId50"/>
    <p:sldId id="3292" r:id="rId51"/>
    <p:sldId id="3293" r:id="rId52"/>
    <p:sldId id="3294" r:id="rId53"/>
    <p:sldId id="3295" r:id="rId54"/>
    <p:sldId id="3296" r:id="rId55"/>
    <p:sldId id="3297" r:id="rId5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60"/>
  </p:normalViewPr>
  <p:slideViewPr>
    <p:cSldViewPr snapToGrid="0">
      <p:cViewPr varScale="1">
        <p:scale>
          <a:sx n="150" d="100"/>
          <a:sy n="150" d="100"/>
        </p:scale>
        <p:origin x="702" y="144"/>
      </p:cViewPr>
      <p:guideLst/>
    </p:cSldViewPr>
  </p:slideViewPr>
  <p:notesTextViewPr>
    <p:cViewPr>
      <p:scale>
        <a:sx n="1" d="1"/>
        <a:sy n="1" d="1"/>
      </p:scale>
      <p:origin x="0" y="0"/>
    </p:cViewPr>
  </p:notesTextViewPr>
  <p:sorterViewPr>
    <p:cViewPr>
      <p:scale>
        <a:sx n="100" d="100"/>
        <a:sy n="100" d="100"/>
      </p:scale>
      <p:origin x="0" y="-199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91B52B3-8A97-403D-89FE-2EB87B7B7A98}" type="datetimeFigureOut">
              <a:rPr kumimoji="1" lang="ja-JP" altLang="en-US" smtClean="0"/>
              <a:t>2024/12/23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EFCA15C-5B67-4224-A2C3-50D404E6476A}" type="slidenum">
              <a:rPr kumimoji="1" lang="ja-JP" altLang="en-US" smtClean="0"/>
              <a:t>‹#›</a:t>
            </a:fld>
            <a:endParaRPr kumimoji="1" lang="ja-JP" altLang="en-US"/>
          </a:p>
        </p:txBody>
      </p:sp>
    </p:spTree>
    <p:extLst>
      <p:ext uri="{BB962C8B-B14F-4D97-AF65-F5344CB8AC3E}">
        <p14:creationId xmlns:p14="http://schemas.microsoft.com/office/powerpoint/2010/main" val="9918385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1</a:t>
            </a:fld>
            <a:endParaRPr kumimoji="1" lang="ja-JP" altLang="en-US"/>
          </a:p>
        </p:txBody>
      </p:sp>
    </p:spTree>
    <p:extLst>
      <p:ext uri="{BB962C8B-B14F-4D97-AF65-F5344CB8AC3E}">
        <p14:creationId xmlns:p14="http://schemas.microsoft.com/office/powerpoint/2010/main" val="7259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29</a:t>
            </a:fld>
            <a:endParaRPr kumimoji="1" lang="ja-JP" altLang="en-US"/>
          </a:p>
        </p:txBody>
      </p:sp>
    </p:spTree>
    <p:extLst>
      <p:ext uri="{BB962C8B-B14F-4D97-AF65-F5344CB8AC3E}">
        <p14:creationId xmlns:p14="http://schemas.microsoft.com/office/powerpoint/2010/main" val="399012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77FC2-5A0F-48A6-8ECD-6B7A8F1A755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201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832C71F-F9E4-4032-A1DC-E7A885B4A3DB}" type="slidenum">
              <a:rPr kumimoji="1" lang="ja-JP" altLang="en-US" smtClean="0"/>
              <a:t>4</a:t>
            </a:fld>
            <a:endParaRPr kumimoji="1" lang="ja-JP" altLang="en-US"/>
          </a:p>
        </p:txBody>
      </p:sp>
    </p:spTree>
    <p:extLst>
      <p:ext uri="{BB962C8B-B14F-4D97-AF65-F5344CB8AC3E}">
        <p14:creationId xmlns:p14="http://schemas.microsoft.com/office/powerpoint/2010/main" val="110368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6</a:t>
            </a:fld>
            <a:endParaRPr kumimoji="1" lang="ja-JP" altLang="en-US"/>
          </a:p>
        </p:txBody>
      </p:sp>
    </p:spTree>
    <p:extLst>
      <p:ext uri="{BB962C8B-B14F-4D97-AF65-F5344CB8AC3E}">
        <p14:creationId xmlns:p14="http://schemas.microsoft.com/office/powerpoint/2010/main" val="3889913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11</a:t>
            </a:fld>
            <a:endParaRPr kumimoji="1" lang="ja-JP" altLang="en-US"/>
          </a:p>
        </p:txBody>
      </p:sp>
    </p:spTree>
    <p:extLst>
      <p:ext uri="{BB962C8B-B14F-4D97-AF65-F5344CB8AC3E}">
        <p14:creationId xmlns:p14="http://schemas.microsoft.com/office/powerpoint/2010/main" val="2376526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22</a:t>
            </a:fld>
            <a:endParaRPr kumimoji="1" lang="ja-JP" altLang="en-US"/>
          </a:p>
        </p:txBody>
      </p:sp>
    </p:spTree>
    <p:extLst>
      <p:ext uri="{BB962C8B-B14F-4D97-AF65-F5344CB8AC3E}">
        <p14:creationId xmlns:p14="http://schemas.microsoft.com/office/powerpoint/2010/main" val="396801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24</a:t>
            </a:fld>
            <a:endParaRPr kumimoji="1" lang="ja-JP" altLang="en-US"/>
          </a:p>
        </p:txBody>
      </p:sp>
    </p:spTree>
    <p:extLst>
      <p:ext uri="{BB962C8B-B14F-4D97-AF65-F5344CB8AC3E}">
        <p14:creationId xmlns:p14="http://schemas.microsoft.com/office/powerpoint/2010/main" val="3078955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25</a:t>
            </a:fld>
            <a:endParaRPr kumimoji="1" lang="ja-JP" altLang="en-US"/>
          </a:p>
        </p:txBody>
      </p:sp>
    </p:spTree>
    <p:extLst>
      <p:ext uri="{BB962C8B-B14F-4D97-AF65-F5344CB8AC3E}">
        <p14:creationId xmlns:p14="http://schemas.microsoft.com/office/powerpoint/2010/main" val="35941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40DBF-6282-2489-D8E7-4BD4F5838C9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E879BE-6851-85ED-1C45-5396AB28B0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A2306B-F0A9-1C9B-5C26-9F1BBF7009A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6724EA8-86CA-D6F8-59DC-2F0440DAA863}"/>
              </a:ext>
            </a:extLst>
          </p:cNvPr>
          <p:cNvSpPr>
            <a:spLocks noGrp="1"/>
          </p:cNvSpPr>
          <p:nvPr>
            <p:ph type="sldNum" sz="quarter" idx="5"/>
          </p:nvPr>
        </p:nvSpPr>
        <p:spPr/>
        <p:txBody>
          <a:bodyPr/>
          <a:lstStyle/>
          <a:p>
            <a:fld id="{9E2FCAB6-6673-423A-9CB6-A90945923E08}" type="slidenum">
              <a:rPr kumimoji="1" lang="ja-JP" altLang="en-US" smtClean="0"/>
              <a:t>28</a:t>
            </a:fld>
            <a:endParaRPr kumimoji="1" lang="ja-JP" altLang="en-US"/>
          </a:p>
        </p:txBody>
      </p:sp>
    </p:spTree>
    <p:extLst>
      <p:ext uri="{BB962C8B-B14F-4D97-AF65-F5344CB8AC3E}">
        <p14:creationId xmlns:p14="http://schemas.microsoft.com/office/powerpoint/2010/main" val="167873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AD654-2BE3-AB13-6135-308D6FAA9AD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F25ED6E-A9FB-C953-3ECA-907373856A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91D36B5-1412-E5C2-B5A2-75181259436F}"/>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4D686F64-45DE-5BA3-E0CF-7624236A1E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9C21D7-CE12-8748-2BC5-F10E4A4C77A2}"/>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92260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DBF51-A359-5824-47DB-D62F0297D51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A9A6396-F61E-EEAF-55A3-AA0F5D6CB9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F62BE91-16E6-2159-07A8-CCD36FFD4E88}"/>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A9EE7CE3-418F-6AAE-D103-0C59C834E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E9860C-9D9B-3195-A9A3-2CC41B361AFB}"/>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2365786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43D63C6-646E-F865-BD1A-82C3DB77229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A159AD7-0CE3-E407-4ECB-98B819ACB79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0A2074-D415-0DB8-FB64-A34E20F6F4B9}"/>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A6CA3C4F-DAC1-3177-506A-C2BD35BBB7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723D26-341E-FBC0-5B2F-EB5496CBB869}"/>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2297738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0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43187" y="457042"/>
            <a:ext cx="9719733" cy="446341"/>
          </a:xfrm>
          <a:prstGeom prst="rect">
            <a:avLst/>
          </a:prstGeom>
        </p:spPr>
        <p:txBody>
          <a:bodyPr wrap="square" lIns="0" tIns="0" rIns="0" bIns="0">
            <a:spAutoFit/>
          </a:bodyPr>
          <a:lstStyle>
            <a:lvl1pPr>
              <a:defRPr sz="3200" b="0" i="0">
                <a:solidFill>
                  <a:srgbClr val="002060"/>
                </a:solidFill>
                <a:latin typeface="游ゴシック Light"/>
                <a:cs typeface="游ゴシック Light"/>
              </a:defRPr>
            </a:lvl1pPr>
          </a:lstStyle>
          <a:p>
            <a:endParaRPr/>
          </a:p>
        </p:txBody>
      </p:sp>
      <p:sp>
        <p:nvSpPr>
          <p:cNvPr id="3" name="Holder 3"/>
          <p:cNvSpPr>
            <a:spLocks noGrp="1"/>
          </p:cNvSpPr>
          <p:nvPr>
            <p:ph type="subTitle" idx="4"/>
          </p:nvPr>
        </p:nvSpPr>
        <p:spPr>
          <a:xfrm>
            <a:off x="1828800" y="3840480"/>
            <a:ext cx="8534400" cy="251992"/>
          </a:xfrm>
          <a:prstGeom prst="rect">
            <a:avLst/>
          </a:prstGeom>
        </p:spPr>
        <p:txBody>
          <a:bodyPr wrap="square" lIns="0" tIns="0" rIns="0" bIns="0">
            <a:spAutoFit/>
          </a:bodyPr>
          <a:lstStyle>
            <a:lvl1pPr>
              <a:defRPr sz="1800" b="0" i="0">
                <a:solidFill>
                  <a:schemeClr val="tx1"/>
                </a:solidFill>
                <a:latin typeface="游ゴシック"/>
                <a:cs typeface="游ゴシック"/>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295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FD46A5-CCF2-9320-026C-425154ED8E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B21EF1-ADDE-8BB1-4F0B-5A6DCE79E77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AE28FE-9D13-2804-35F8-40DF43A12F01}"/>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5640D59E-8714-0365-A494-1D17CD5C11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7652FA-82C7-CB54-0D86-32AD0B8F9320}"/>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648602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F56D4-C262-270F-35A0-9B5C696DEC0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A733CA-C7D6-2451-DD15-5C273CF405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9D9F935-1750-965C-8D32-B0C1C77C3DC1}"/>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366A0944-FF5D-1DE8-6ED4-5FCE575EF0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9DF630-4627-8BE8-402A-E9EB210D1431}"/>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7251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88DC0-6AF8-7763-8267-DDA59D0F29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807AACF-7122-C794-5C92-B352502665F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1B51D45-68A5-F014-52BD-FDF8F6EA1A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A92608-30C6-4D00-2A1C-350EEA428BB1}"/>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6" name="フッター プレースホルダー 5">
            <a:extLst>
              <a:ext uri="{FF2B5EF4-FFF2-40B4-BE49-F238E27FC236}">
                <a16:creationId xmlns:a16="http://schemas.microsoft.com/office/drawing/2014/main" id="{58017F28-3AAA-8B77-C5A9-361D034B238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A41C4F-94EA-C6ED-617A-E447C0A9F1F7}"/>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507481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7B520-6488-A017-6F70-A71735804DD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265CEA-62D4-CB2A-5873-D4152A2508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CC97B6D-D2EB-FA30-0C4D-E5FFC652539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CA9A684-14EE-325C-267D-A75D829C41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148F3B-F948-AAA0-432F-5BA3BFC1AA9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1D4D4F8-16EF-F59D-A009-021449236911}"/>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8" name="フッター プレースホルダー 7">
            <a:extLst>
              <a:ext uri="{FF2B5EF4-FFF2-40B4-BE49-F238E27FC236}">
                <a16:creationId xmlns:a16="http://schemas.microsoft.com/office/drawing/2014/main" id="{DD5E1AB5-0772-F4EC-8E8E-375CE80771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455AD7E-5AD0-A2AA-745D-59F91AFAF715}"/>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53558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BA1140-C26D-8A3B-349A-0CC70B13081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C8732AE-BA27-FB33-B46F-FECEF9E8596E}"/>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4" name="フッター プレースホルダー 3">
            <a:extLst>
              <a:ext uri="{FF2B5EF4-FFF2-40B4-BE49-F238E27FC236}">
                <a16:creationId xmlns:a16="http://schemas.microsoft.com/office/drawing/2014/main" id="{7CB1F08C-9349-96AE-A730-C910F0142D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51962EB-53D9-B170-2D97-794576BD5D05}"/>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17037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3B671DC-709D-7D84-5209-D7ECE58B3E9A}"/>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3" name="フッター プレースホルダー 2">
            <a:extLst>
              <a:ext uri="{FF2B5EF4-FFF2-40B4-BE49-F238E27FC236}">
                <a16:creationId xmlns:a16="http://schemas.microsoft.com/office/drawing/2014/main" id="{D1BEC3B3-393E-19A1-5103-7D8AB8CFDF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656F621-AB14-C62D-3741-F3928966D0EF}"/>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407904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D66BB-62AC-E729-379A-078084268E6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18E86E-E1F6-00D0-83A3-68D9650F1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2C41C1E-456C-EDD8-FD90-EEDA16EDA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4D7661-F4DA-FBB9-C8AD-AA83EA15E549}"/>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6" name="フッター プレースホルダー 5">
            <a:extLst>
              <a:ext uri="{FF2B5EF4-FFF2-40B4-BE49-F238E27FC236}">
                <a16:creationId xmlns:a16="http://schemas.microsoft.com/office/drawing/2014/main" id="{C5BFA21D-0235-A3F3-FEED-184AD224DC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85AC9C-EF5A-7A90-E948-98EB53A78028}"/>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933306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3D1547-FA37-5B71-E23D-F11DD66D40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405BE5B-1665-7E55-7470-E3BA7D571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CA0BFD8-61F8-DC81-4A41-FA3BF3900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1D5DD69-9859-221D-63F2-5D51DC444F97}"/>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6" name="フッター プレースホルダー 5">
            <a:extLst>
              <a:ext uri="{FF2B5EF4-FFF2-40B4-BE49-F238E27FC236}">
                <a16:creationId xmlns:a16="http://schemas.microsoft.com/office/drawing/2014/main" id="{D4D633D9-CC4D-8BF5-835E-4BB19EFCC3B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C316493-15A0-E05C-A339-680D3E43BC7D}"/>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12464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5995E77-CFB3-D998-62DB-E5E97DB30A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26BB9C2-B84B-2AA4-61CD-CEBE750331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7CCFC3A-8652-DC13-5508-29ABAD8C1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8C2341A6-FB81-AC73-DE59-94C2C0BFB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19548C-0AB8-EADD-AC5E-FEFABF8481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222400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wmf"/><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laskerfoundation.org/winners/alphafold-a-technology-for-predicting-protein-structures/" TargetMode="External"/><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ja.wikipedia.org/wiki/%E3%82%A2%E3%83%AB%E3%83%90%E3%83%BC%E3%83%88%E3%83%BB%E3%83%A9%E3%82%B9%E3%82%AB%E3%83%BC%E5%9F%BA%E7%A4%8E%E5%8C%BB%E5%AD%A6%E7%A0%94%E7%A9%B6%E8%B3%9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hyperlink" Target="https://arxiv.org/abs/1706.03762" TargetMode="Externa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3.jpg"/><Relationship Id="rId1" Type="http://schemas.openxmlformats.org/officeDocument/2006/relationships/slideLayout" Target="../slideLayouts/slideLayout2.xml"/><Relationship Id="rId5" Type="http://schemas.openxmlformats.org/officeDocument/2006/relationships/hyperlink" Target="https://www.nature.com/articles/s41586-021-03819-2" TargetMode="External"/><Relationship Id="rId4" Type="http://schemas.openxmlformats.org/officeDocument/2006/relationships/image" Target="../media/image64.jpg"/></Relationships>
</file>

<file path=ppt/slides/_rels/slide4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4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6861888"/>
          </a:xfrm>
          <a:prstGeom prst="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solidFill>
                <a:schemeClr val="bg1"/>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31277EFB-6D13-FDCB-DA3D-ADE7D6DE8140}"/>
              </a:ext>
            </a:extLst>
          </p:cNvPr>
          <p:cNvSpPr txBox="1"/>
          <p:nvPr/>
        </p:nvSpPr>
        <p:spPr>
          <a:xfrm>
            <a:off x="0" y="2763912"/>
            <a:ext cx="12192000" cy="2369880"/>
          </a:xfrm>
          <a:prstGeom prst="rect">
            <a:avLst/>
          </a:prstGeom>
          <a:noFill/>
          <a:effectLst/>
          <a:scene3d>
            <a:camera prst="perspectiveFront"/>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Berlin Sans FB Demi" panose="020E0802020502020306" pitchFamily="34" charset="0"/>
                <a:ea typeface="ADLaM Display" panose="02010000000000000000" pitchFamily="2" charset="0"/>
                <a:cs typeface="ADLaM Display" panose="02010000000000000000" pitchFamily="2" charset="0"/>
              </a:rPr>
              <a:t>A</a:t>
            </a:r>
            <a:r>
              <a:rPr lang="en-US" altLang="ja-JP" sz="14800" b="1" dirty="0" err="1">
                <a:solidFill>
                  <a:srgbClr val="FFC000"/>
                </a:solidFill>
                <a:effectLst>
                  <a:outerShdw blurRad="38100" dist="38100" dir="2700000" algn="tl">
                    <a:srgbClr val="000000">
                      <a:alpha val="43137"/>
                    </a:srgbClr>
                  </a:outerShdw>
                </a:effectLst>
                <a:latin typeface="Berlin Sans FB Demi" panose="020E0802020502020306" pitchFamily="34" charset="0"/>
                <a:ea typeface="ADLaM Display" panose="02010000000000000000" pitchFamily="2" charset="0"/>
                <a:cs typeface="ADLaM Display" panose="02010000000000000000" pitchFamily="2" charset="0"/>
              </a:rPr>
              <a:t>lpha</a:t>
            </a:r>
            <a:r>
              <a:rPr lang="en-US" altLang="ja-JP" sz="14800" b="1" dirty="0">
                <a:solidFill>
                  <a:srgbClr val="FFC000"/>
                </a:solidFill>
                <a:effectLst>
                  <a:outerShdw blurRad="38100" dist="38100" dir="2700000" algn="tl">
                    <a:srgbClr val="000000">
                      <a:alpha val="43137"/>
                    </a:srgbClr>
                  </a:outerShdw>
                </a:effectLst>
                <a:latin typeface="Berlin Sans FB Demi" panose="020E0802020502020306" pitchFamily="34" charset="0"/>
                <a:ea typeface="ADLaM Display" panose="02010000000000000000" pitchFamily="2" charset="0"/>
                <a:cs typeface="ADLaM Display" panose="02010000000000000000" pitchFamily="2" charset="0"/>
              </a:rPr>
              <a:t> </a:t>
            </a:r>
            <a:r>
              <a:rPr kumimoji="1" lang="en-US" altLang="ja-JP" sz="14800" b="1"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Berlin Sans FB Demi" panose="020E0802020502020306" pitchFamily="34" charset="0"/>
                <a:ea typeface="ADLaM Display" panose="02010000000000000000" pitchFamily="2" charset="0"/>
                <a:cs typeface="ADLaM Display" panose="02010000000000000000" pitchFamily="2" charset="0"/>
              </a:rPr>
              <a:t>Proteo</a:t>
            </a:r>
            <a:endParaRPr kumimoji="1" lang="ja-JP" altLang="en-US" sz="14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Berlin Sans FB Demi" panose="020E0802020502020306" pitchFamily="34" charset="0"/>
              <a:ea typeface="HGP創英角ｺﾞｼｯｸUB" panose="020B0900000000000000" pitchFamily="50" charset="-128"/>
              <a:cs typeface="ADLaM Display" panose="02010000000000000000" pitchFamily="2" charset="0"/>
            </a:endParaRPr>
          </a:p>
        </p:txBody>
      </p:sp>
      <p:sp>
        <p:nvSpPr>
          <p:cNvPr id="2" name="テキスト ボックス 1">
            <a:extLst>
              <a:ext uri="{FF2B5EF4-FFF2-40B4-BE49-F238E27FC236}">
                <a16:creationId xmlns:a16="http://schemas.microsoft.com/office/drawing/2014/main" id="{FB1EEA5B-6E0B-883B-BEB0-036066FBDF95}"/>
              </a:ext>
            </a:extLst>
          </p:cNvPr>
          <p:cNvSpPr txBox="1"/>
          <p:nvPr/>
        </p:nvSpPr>
        <p:spPr>
          <a:xfrm>
            <a:off x="42412" y="4935825"/>
            <a:ext cx="12100560" cy="1015663"/>
          </a:xfrm>
          <a:prstGeom prst="rect">
            <a:avLst/>
          </a:prstGeom>
          <a:noFill/>
        </p:spPr>
        <p:txBody>
          <a:bodyPr wrap="square" rtlCol="0">
            <a:spAutoFit/>
          </a:bodyPr>
          <a:lstStyle/>
          <a:p>
            <a:pPr algn="ctr"/>
            <a:r>
              <a:rPr kumimoji="1" lang="ja-JP" altLang="en-US" sz="6000" b="1" dirty="0">
                <a:solidFill>
                  <a:schemeClr val="accent5">
                    <a:lumMod val="40000"/>
                    <a:lumOff val="6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タンパク質設計</a:t>
            </a:r>
            <a:r>
              <a:rPr kumimoji="1" lang="ja-JP" altLang="en-US" sz="2800" b="1" dirty="0">
                <a:solidFill>
                  <a:schemeClr val="accent5">
                    <a:lumMod val="40000"/>
                    <a:lumOff val="6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の</a:t>
            </a:r>
            <a:r>
              <a:rPr kumimoji="1" lang="ja-JP" altLang="en-US" sz="6000" b="1" dirty="0">
                <a:solidFill>
                  <a:schemeClr val="accent5">
                    <a:lumMod val="40000"/>
                    <a:lumOff val="6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ゲームチェンジャー</a:t>
            </a:r>
            <a:endParaRPr kumimoji="1" lang="ja-JP" altLang="en-US" sz="6600" b="1" dirty="0">
              <a:solidFill>
                <a:schemeClr val="accent5">
                  <a:lumMod val="40000"/>
                  <a:lumOff val="6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p:txBody>
      </p:sp>
      <p:pic>
        <p:nvPicPr>
          <p:cNvPr id="3" name="図 2" descr="テキスト が含まれている画像&#10;&#10;自動的に生成された説明">
            <a:extLst>
              <a:ext uri="{FF2B5EF4-FFF2-40B4-BE49-F238E27FC236}">
                <a16:creationId xmlns:a16="http://schemas.microsoft.com/office/drawing/2014/main" id="{2DB78B4B-2DBE-DDBD-F90F-04FF6CD6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175" y="741543"/>
            <a:ext cx="1423882" cy="1334654"/>
          </a:xfrm>
          <a:prstGeom prst="rect">
            <a:avLst/>
          </a:prstGeom>
          <a:solidFill>
            <a:schemeClr val="tx2">
              <a:lumMod val="75000"/>
            </a:schemeClr>
          </a:solidFill>
          <a:ln>
            <a:solidFill>
              <a:schemeClr val="accent1"/>
            </a:solidFill>
          </a:ln>
          <a:effectLst>
            <a:glow rad="63500">
              <a:schemeClr val="accent3">
                <a:satMod val="175000"/>
                <a:alpha val="40000"/>
              </a:schemeClr>
            </a:glow>
          </a:effectLst>
        </p:spPr>
      </p:pic>
      <p:sp>
        <p:nvSpPr>
          <p:cNvPr id="4" name="テキスト ボックス 3">
            <a:extLst>
              <a:ext uri="{FF2B5EF4-FFF2-40B4-BE49-F238E27FC236}">
                <a16:creationId xmlns:a16="http://schemas.microsoft.com/office/drawing/2014/main" id="{0C197A0F-DA74-F98C-117A-64E223BBFB4A}"/>
              </a:ext>
            </a:extLst>
          </p:cNvPr>
          <p:cNvSpPr txBox="1"/>
          <p:nvPr/>
        </p:nvSpPr>
        <p:spPr>
          <a:xfrm>
            <a:off x="2926733" y="982147"/>
            <a:ext cx="7400925" cy="795731"/>
          </a:xfrm>
          <a:prstGeom prst="rect">
            <a:avLst/>
          </a:prstGeom>
          <a:noFill/>
        </p:spPr>
        <p:txBody>
          <a:bodyPr wrap="square" rtlCol="0">
            <a:spAutoFit/>
          </a:bodyPr>
          <a:lstStyle/>
          <a:p>
            <a:pPr algn="ctr"/>
            <a:r>
              <a:rPr lang="ja-JP" altLang="en-US" sz="4571" dirty="0">
                <a:solidFill>
                  <a:schemeClr val="bg1"/>
                </a:solidFill>
                <a:latin typeface="HGP創英角ﾎﾟｯﾌﾟ体" panose="040B0A00000000000000" pitchFamily="50" charset="-128"/>
                <a:ea typeface="HGP創英角ﾎﾟｯﾌﾟ体" panose="040B0A00000000000000" pitchFamily="50" charset="-128"/>
              </a:rPr>
              <a:t>戦略研勉強会</a:t>
            </a:r>
            <a:r>
              <a:rPr lang="ja-JP" altLang="en-US" sz="4571" b="1" dirty="0">
                <a:solidFill>
                  <a:schemeClr val="bg1"/>
                </a:solidFill>
                <a:latin typeface="BIZ UDPゴシック" panose="020B0400000000000000" pitchFamily="50" charset="-128"/>
                <a:ea typeface="BIZ UDPゴシック" panose="020B0400000000000000" pitchFamily="50" charset="-128"/>
              </a:rPr>
              <a:t>＠キャンプ</a:t>
            </a:r>
          </a:p>
        </p:txBody>
      </p:sp>
      <p:sp>
        <p:nvSpPr>
          <p:cNvPr id="5" name="テキスト ボックス 4">
            <a:extLst>
              <a:ext uri="{FF2B5EF4-FFF2-40B4-BE49-F238E27FC236}">
                <a16:creationId xmlns:a16="http://schemas.microsoft.com/office/drawing/2014/main" id="{5223E057-5541-7418-5E4C-8D82FA37E6EE}"/>
              </a:ext>
            </a:extLst>
          </p:cNvPr>
          <p:cNvSpPr txBox="1"/>
          <p:nvPr/>
        </p:nvSpPr>
        <p:spPr>
          <a:xfrm>
            <a:off x="0" y="5965492"/>
            <a:ext cx="12185384" cy="923330"/>
          </a:xfrm>
          <a:prstGeom prst="rect">
            <a:avLst/>
          </a:prstGeom>
          <a:noFill/>
        </p:spPr>
        <p:txBody>
          <a:bodyPr wrap="square" rtlCol="0">
            <a:spAutoFit/>
          </a:bodyPr>
          <a:lstStyle/>
          <a:p>
            <a:pPr algn="ctr"/>
            <a:r>
              <a:rPr kumimoji="1" lang="en-US" altLang="ja-JP" sz="5400" b="1" dirty="0">
                <a:solidFill>
                  <a:schemeClr val="bg1"/>
                </a:solidFill>
                <a:latin typeface="Berlin Sans FB Demi" panose="020E0802020502020306" pitchFamily="34" charset="0"/>
                <a:ea typeface="BIZ UDPゴシック" panose="020B0400000000000000" pitchFamily="50" charset="-128"/>
              </a:rPr>
              <a:t>2024</a:t>
            </a:r>
            <a:r>
              <a:rPr kumimoji="1" lang="ja-JP" altLang="en-US" sz="4400" b="1" dirty="0">
                <a:solidFill>
                  <a:schemeClr val="bg1"/>
                </a:solidFill>
                <a:latin typeface="Berlin Sans FB Demi" panose="020E0802020502020306" pitchFamily="34" charset="0"/>
                <a:ea typeface="BIZ UDPゴシック" panose="020B0400000000000000" pitchFamily="50" charset="-128"/>
              </a:rPr>
              <a:t>年</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4400" b="1" dirty="0">
                <a:solidFill>
                  <a:schemeClr val="bg1"/>
                </a:solidFill>
                <a:latin typeface="Berlin Sans FB Demi" panose="020E0802020502020306" pitchFamily="34" charset="0"/>
                <a:ea typeface="BIZ UDPゴシック" panose="020B0400000000000000" pitchFamily="50" charset="-128"/>
              </a:rPr>
              <a:t>月</a:t>
            </a:r>
            <a:r>
              <a:rPr kumimoji="1" lang="en-US" altLang="ja-JP" sz="5400" b="1" dirty="0">
                <a:solidFill>
                  <a:schemeClr val="bg1"/>
                </a:solidFill>
                <a:latin typeface="Berlin Sans FB Demi" panose="020E0802020502020306" pitchFamily="34" charset="0"/>
                <a:ea typeface="BIZ UDPゴシック" panose="020B0400000000000000" pitchFamily="50" charset="-128"/>
              </a:rPr>
              <a:t>20</a:t>
            </a:r>
            <a:r>
              <a:rPr kumimoji="1" lang="ja-JP" altLang="en-US" sz="4400" b="1" dirty="0">
                <a:solidFill>
                  <a:schemeClr val="bg1"/>
                </a:solidFill>
                <a:latin typeface="Berlin Sans FB Demi" panose="020E0802020502020306" pitchFamily="34" charset="0"/>
                <a:ea typeface="BIZ UDPゴシック" panose="020B0400000000000000" pitchFamily="50" charset="-128"/>
              </a:rPr>
              <a:t>日（金曜日） </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10</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40</a:t>
            </a:r>
            <a:endParaRPr kumimoji="1" lang="ja-JP" altLang="en-US" sz="4400" b="1" dirty="0">
              <a:solidFill>
                <a:schemeClr val="bg1"/>
              </a:solidFill>
              <a:latin typeface="Berlin Sans FB Demi" panose="020E0802020502020306" pitchFamily="34"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F1E6A12-8EB4-A91B-6421-615339CF691E}"/>
              </a:ext>
            </a:extLst>
          </p:cNvPr>
          <p:cNvSpPr txBox="1"/>
          <p:nvPr/>
        </p:nvSpPr>
        <p:spPr>
          <a:xfrm>
            <a:off x="4328565" y="1910836"/>
            <a:ext cx="3607358" cy="1015663"/>
          </a:xfrm>
          <a:prstGeom prst="rect">
            <a:avLst/>
          </a:prstGeom>
          <a:noFill/>
        </p:spPr>
        <p:txBody>
          <a:bodyPr wrap="square" rtlCol="0">
            <a:spAutoFit/>
          </a:bodyPr>
          <a:lstStyle/>
          <a:p>
            <a:pPr algn="ctr"/>
            <a:r>
              <a:rPr kumimoji="1" lang="ja-JP" altLang="en-US" sz="6000" b="1" dirty="0">
                <a:solidFill>
                  <a:srgbClr val="00B0F0"/>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第</a:t>
            </a:r>
            <a:r>
              <a:rPr lang="en-US" altLang="ja-JP" sz="6000" b="1" dirty="0">
                <a:solidFill>
                  <a:srgbClr val="00B0F0"/>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37</a:t>
            </a:r>
            <a:r>
              <a:rPr kumimoji="1" lang="ja-JP" altLang="en-US" sz="6000" b="1" dirty="0">
                <a:solidFill>
                  <a:srgbClr val="00B0F0"/>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回</a:t>
            </a:r>
          </a:p>
        </p:txBody>
      </p:sp>
      <p:pic>
        <p:nvPicPr>
          <p:cNvPr id="16" name="図 15">
            <a:extLst>
              <a:ext uri="{FF2B5EF4-FFF2-40B4-BE49-F238E27FC236}">
                <a16:creationId xmlns:a16="http://schemas.microsoft.com/office/drawing/2014/main" id="{1DA44530-2384-D286-F26B-27074719F863}"/>
              </a:ext>
            </a:extLst>
          </p:cNvPr>
          <p:cNvPicPr>
            <a:picLocks noChangeAspect="1"/>
          </p:cNvPicPr>
          <p:nvPr/>
        </p:nvPicPr>
        <p:blipFill>
          <a:blip r:embed="rId4"/>
          <a:stretch>
            <a:fillRect/>
          </a:stretch>
        </p:blipFill>
        <p:spPr>
          <a:xfrm>
            <a:off x="158751" y="246754"/>
            <a:ext cx="3182246" cy="3182246"/>
          </a:xfrm>
          <a:prstGeom prst="rect">
            <a:avLst/>
          </a:prstGeom>
        </p:spPr>
      </p:pic>
    </p:spTree>
    <p:extLst>
      <p:ext uri="{BB962C8B-B14F-4D97-AF65-F5344CB8AC3E}">
        <p14:creationId xmlns:p14="http://schemas.microsoft.com/office/powerpoint/2010/main" val="1073361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D49D12C-6D66-FBE4-B1B1-6E49FD8EDDC2}"/>
              </a:ext>
            </a:extLst>
          </p:cNvPr>
          <p:cNvPicPr>
            <a:picLocks noChangeAspect="1"/>
          </p:cNvPicPr>
          <p:nvPr/>
        </p:nvPicPr>
        <p:blipFill>
          <a:blip r:embed="rId2"/>
          <a:stretch>
            <a:fillRect/>
          </a:stretch>
        </p:blipFill>
        <p:spPr>
          <a:xfrm>
            <a:off x="9414796" y="488745"/>
            <a:ext cx="1982485" cy="2378040"/>
          </a:xfrm>
          <a:prstGeom prst="rect">
            <a:avLst/>
          </a:prstGeom>
        </p:spPr>
      </p:pic>
      <p:pic>
        <p:nvPicPr>
          <p:cNvPr id="30" name="図 29"/>
          <p:cNvPicPr>
            <a:picLocks noChangeAspect="1"/>
          </p:cNvPicPr>
          <p:nvPr/>
        </p:nvPicPr>
        <p:blipFill>
          <a:blip r:embed="rId3"/>
          <a:stretch>
            <a:fillRect/>
          </a:stretch>
        </p:blipFill>
        <p:spPr>
          <a:xfrm>
            <a:off x="5820504" y="586024"/>
            <a:ext cx="2458792" cy="2183483"/>
          </a:xfrm>
          <a:prstGeom prst="rect">
            <a:avLst/>
          </a:prstGeom>
        </p:spPr>
      </p:pic>
      <p:pic>
        <p:nvPicPr>
          <p:cNvPr id="59" name="図 58"/>
          <p:cNvPicPr>
            <a:picLocks noChangeAspect="1"/>
          </p:cNvPicPr>
          <p:nvPr/>
        </p:nvPicPr>
        <p:blipFill>
          <a:blip r:embed="rId4"/>
          <a:stretch>
            <a:fillRect/>
          </a:stretch>
        </p:blipFill>
        <p:spPr>
          <a:xfrm>
            <a:off x="1186687" y="410420"/>
            <a:ext cx="961270" cy="1062943"/>
          </a:xfrm>
          <a:prstGeom prst="rect">
            <a:avLst/>
          </a:prstGeom>
        </p:spPr>
      </p:pic>
      <p:pic>
        <p:nvPicPr>
          <p:cNvPr id="60" name="図 59"/>
          <p:cNvPicPr>
            <a:picLocks noChangeAspect="1"/>
          </p:cNvPicPr>
          <p:nvPr/>
        </p:nvPicPr>
        <p:blipFill>
          <a:blip r:embed="rId5"/>
          <a:stretch>
            <a:fillRect/>
          </a:stretch>
        </p:blipFill>
        <p:spPr>
          <a:xfrm>
            <a:off x="99794" y="389417"/>
            <a:ext cx="1086893" cy="1059143"/>
          </a:xfrm>
          <a:prstGeom prst="rect">
            <a:avLst/>
          </a:prstGeom>
        </p:spPr>
      </p:pic>
      <p:pic>
        <p:nvPicPr>
          <p:cNvPr id="61" name="図 60"/>
          <p:cNvPicPr>
            <a:picLocks noChangeAspect="1"/>
          </p:cNvPicPr>
          <p:nvPr/>
        </p:nvPicPr>
        <p:blipFill>
          <a:blip r:embed="rId6"/>
          <a:stretch>
            <a:fillRect/>
          </a:stretch>
        </p:blipFill>
        <p:spPr>
          <a:xfrm>
            <a:off x="1198500" y="1821532"/>
            <a:ext cx="742061" cy="1130291"/>
          </a:xfrm>
          <a:prstGeom prst="rect">
            <a:avLst/>
          </a:prstGeom>
        </p:spPr>
      </p:pic>
      <p:pic>
        <p:nvPicPr>
          <p:cNvPr id="62" name="図 61"/>
          <p:cNvPicPr>
            <a:picLocks noChangeAspect="1"/>
          </p:cNvPicPr>
          <p:nvPr/>
        </p:nvPicPr>
        <p:blipFill>
          <a:blip r:embed="rId7"/>
          <a:stretch>
            <a:fillRect/>
          </a:stretch>
        </p:blipFill>
        <p:spPr>
          <a:xfrm>
            <a:off x="190633" y="1747034"/>
            <a:ext cx="912599" cy="1190575"/>
          </a:xfrm>
          <a:prstGeom prst="rect">
            <a:avLst/>
          </a:prstGeom>
        </p:spPr>
      </p:pic>
      <p:pic>
        <p:nvPicPr>
          <p:cNvPr id="50" name="Picture 3" descr="RNApoly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020" y="3532866"/>
            <a:ext cx="3263963" cy="33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0" descr="figure-01-02.jpg                                               0002D558projects                       B63F167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383103">
            <a:off x="968387" y="1120633"/>
            <a:ext cx="3298234" cy="1022284"/>
          </a:xfrm>
          <a:prstGeom prst="rect">
            <a:avLst/>
          </a:prstGeom>
          <a:noFill/>
          <a:extLst>
            <a:ext uri="{909E8E84-426E-40DD-AFC4-6F175D3DCCD1}">
              <a14:hiddenFill xmlns:a14="http://schemas.microsoft.com/office/drawing/2010/main">
                <a:solidFill>
                  <a:srgbClr val="FFFFFF"/>
                </a:solidFill>
              </a14:hiddenFill>
            </a:ext>
          </a:extLst>
        </p:spPr>
      </p:pic>
      <p:sp>
        <p:nvSpPr>
          <p:cNvPr id="8" name="角丸四角形 7"/>
          <p:cNvSpPr/>
          <p:nvPr/>
        </p:nvSpPr>
        <p:spPr>
          <a:xfrm>
            <a:off x="541514" y="3053779"/>
            <a:ext cx="1568918" cy="664143"/>
          </a:xfrm>
          <a:prstGeom prst="round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Meiryo UI" panose="020B0604030504040204" pitchFamily="50" charset="-128"/>
                <a:ea typeface="Meiryo UI" panose="020B0604030504040204" pitchFamily="50" charset="-128"/>
              </a:rPr>
              <a:t>DNA</a:t>
            </a:r>
          </a:p>
          <a:p>
            <a:pPr algn="ctr"/>
            <a:r>
              <a:rPr lang="ja-JP" altLang="en-US" b="1" dirty="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3" name="角丸四角形 12"/>
          <p:cNvSpPr/>
          <p:nvPr/>
        </p:nvSpPr>
        <p:spPr>
          <a:xfrm>
            <a:off x="6245162" y="3074232"/>
            <a:ext cx="1644281" cy="623236"/>
          </a:xfrm>
          <a:prstGeom prst="roundRect">
            <a:avLst/>
          </a:prstGeom>
          <a:solidFill>
            <a:schemeClr val="accent4">
              <a:lumMod val="60000"/>
              <a:lumOff val="4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5" name="右矢印 14"/>
          <p:cNvSpPr/>
          <p:nvPr/>
        </p:nvSpPr>
        <p:spPr>
          <a:xfrm>
            <a:off x="7977625" y="3160994"/>
            <a:ext cx="1426569" cy="39501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2182762" y="312633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2893017" y="3063717"/>
            <a:ext cx="1568918" cy="664143"/>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6" name="正方形/長方形 5"/>
          <p:cNvSpPr/>
          <p:nvPr/>
        </p:nvSpPr>
        <p:spPr>
          <a:xfrm>
            <a:off x="2994220" y="3395788"/>
            <a:ext cx="1359668" cy="276999"/>
          </a:xfrm>
          <a:prstGeom prst="rect">
            <a:avLst/>
          </a:prstGeom>
        </p:spPr>
        <p:txBody>
          <a:bodyPr wrap="none">
            <a:spAutoFit/>
          </a:bodyPr>
          <a:lstStyle/>
          <a:p>
            <a:pPr algn="ctr"/>
            <a:r>
              <a:rPr lang="en-US" altLang="ja-JP" sz="1200" dirty="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2150384" y="3217450"/>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転写</a:t>
            </a:r>
          </a:p>
        </p:txBody>
      </p:sp>
      <p:sp>
        <p:nvSpPr>
          <p:cNvPr id="55" name="右矢印 54"/>
          <p:cNvSpPr/>
          <p:nvPr/>
        </p:nvSpPr>
        <p:spPr>
          <a:xfrm>
            <a:off x="4530774" y="3132889"/>
            <a:ext cx="1626205"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4887050" y="3217450"/>
            <a:ext cx="709384"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翻訳</a:t>
            </a:r>
          </a:p>
        </p:txBody>
      </p:sp>
      <p:sp>
        <p:nvSpPr>
          <p:cNvPr id="66" name="テキスト ボックス 65"/>
          <p:cNvSpPr txBox="1"/>
          <p:nvPr/>
        </p:nvSpPr>
        <p:spPr>
          <a:xfrm>
            <a:off x="508446" y="124175"/>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プリン塩基</a:t>
            </a:r>
          </a:p>
        </p:txBody>
      </p:sp>
      <p:sp>
        <p:nvSpPr>
          <p:cNvPr id="67" name="テキスト ボックス 66"/>
          <p:cNvSpPr txBox="1"/>
          <p:nvPr/>
        </p:nvSpPr>
        <p:spPr>
          <a:xfrm>
            <a:off x="535356" y="1585638"/>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ぴリミジン塩基</a:t>
            </a:r>
          </a:p>
        </p:txBody>
      </p:sp>
      <p:pic>
        <p:nvPicPr>
          <p:cNvPr id="31" name="図 30"/>
          <p:cNvPicPr>
            <a:picLocks noChangeAspect="1"/>
          </p:cNvPicPr>
          <p:nvPr/>
        </p:nvPicPr>
        <p:blipFill>
          <a:blip r:embed="rId10"/>
          <a:stretch>
            <a:fillRect/>
          </a:stretch>
        </p:blipFill>
        <p:spPr>
          <a:xfrm>
            <a:off x="4525919" y="0"/>
            <a:ext cx="854378" cy="3077093"/>
          </a:xfrm>
          <a:prstGeom prst="rect">
            <a:avLst/>
          </a:prstGeom>
        </p:spPr>
      </p:pic>
      <p:sp>
        <p:nvSpPr>
          <p:cNvPr id="33" name="テキスト ボックス 32"/>
          <p:cNvSpPr txBox="1"/>
          <p:nvPr/>
        </p:nvSpPr>
        <p:spPr>
          <a:xfrm>
            <a:off x="9086310" y="-15977"/>
            <a:ext cx="2639455" cy="584775"/>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糖鎖や化学修飾を受け</a:t>
            </a:r>
            <a:endParaRPr kumimoji="1" lang="en-US" altLang="ja-JP" sz="1600" b="1" dirty="0">
              <a:latin typeface="Meiryo UI" panose="020B0604030504040204" pitchFamily="50" charset="-128"/>
              <a:ea typeface="Meiryo UI" panose="020B0604030504040204" pitchFamily="50" charset="-128"/>
            </a:endParaRPr>
          </a:p>
          <a:p>
            <a:pPr algn="ctr"/>
            <a:r>
              <a:rPr kumimoji="1" lang="ja-JP" altLang="en-US" sz="1600" b="1" dirty="0">
                <a:latin typeface="Meiryo UI" panose="020B0604030504040204" pitchFamily="50" charset="-128"/>
                <a:ea typeface="Meiryo UI" panose="020B0604030504040204" pitchFamily="50" charset="-128"/>
              </a:rPr>
              <a:t>成熟したタンパク質となる</a:t>
            </a:r>
          </a:p>
        </p:txBody>
      </p:sp>
      <p:sp>
        <p:nvSpPr>
          <p:cNvPr id="37" name="テキスト ボックス 36"/>
          <p:cNvSpPr txBox="1"/>
          <p:nvPr/>
        </p:nvSpPr>
        <p:spPr>
          <a:xfrm>
            <a:off x="3460454" y="1949287"/>
            <a:ext cx="1596843" cy="523220"/>
          </a:xfrm>
          <a:prstGeom prst="rect">
            <a:avLst/>
          </a:prstGeom>
          <a:noFill/>
        </p:spPr>
        <p:txBody>
          <a:bodyPr wrap="square" rtlCol="0">
            <a:spAutoFit/>
          </a:bodyPr>
          <a:lstStyle/>
          <a:p>
            <a:pPr algn="r"/>
            <a:r>
              <a:rPr kumimoji="1" lang="en-US" altLang="ja-JP" sz="2800" b="1" dirty="0">
                <a:solidFill>
                  <a:schemeClr val="accent2">
                    <a:lumMod val="50000"/>
                  </a:schemeClr>
                </a:solidFill>
                <a:latin typeface="Meiryo UI" panose="020B0604030504040204" pitchFamily="50" charset="-128"/>
                <a:ea typeface="Meiryo UI" panose="020B0604030504040204" pitchFamily="50" charset="-128"/>
              </a:rPr>
              <a:t>RNA</a:t>
            </a:r>
            <a:r>
              <a:rPr kumimoji="1" lang="ja-JP" altLang="en-US" sz="2800" b="1" dirty="0">
                <a:latin typeface="Meiryo UI" panose="020B0604030504040204" pitchFamily="50" charset="-128"/>
                <a:ea typeface="Meiryo UI" panose="020B0604030504040204" pitchFamily="50" charset="-128"/>
              </a:rPr>
              <a:t>→</a:t>
            </a:r>
          </a:p>
        </p:txBody>
      </p:sp>
      <p:sp>
        <p:nvSpPr>
          <p:cNvPr id="38" name="テキスト ボックス 37"/>
          <p:cNvSpPr txBox="1"/>
          <p:nvPr/>
        </p:nvSpPr>
        <p:spPr>
          <a:xfrm>
            <a:off x="3819554" y="987907"/>
            <a:ext cx="831343" cy="95410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アデニン</a:t>
            </a:r>
            <a:endParaRPr kumimoji="1"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グアニン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シトシン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solidFill>
                  <a:srgbClr val="FF0000"/>
                </a:solidFill>
                <a:latin typeface="Meiryo UI" panose="020B0604030504040204" pitchFamily="50" charset="-128"/>
                <a:ea typeface="Meiryo UI" panose="020B0604030504040204" pitchFamily="50" charset="-128"/>
              </a:rPr>
              <a:t>ウラシル</a:t>
            </a:r>
            <a:endParaRPr kumimoji="1"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5640267" y="99083"/>
            <a:ext cx="2540053"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生まれたてのタンパク質</a:t>
            </a:r>
          </a:p>
        </p:txBody>
      </p:sp>
      <p:sp>
        <p:nvSpPr>
          <p:cNvPr id="40" name="テキスト ボックス 39"/>
          <p:cNvSpPr txBox="1"/>
          <p:nvPr/>
        </p:nvSpPr>
        <p:spPr>
          <a:xfrm>
            <a:off x="5758044" y="2643354"/>
            <a:ext cx="2693890" cy="461665"/>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20</a:t>
            </a:r>
            <a:r>
              <a:rPr kumimoji="1" lang="ja-JP" altLang="en-US" sz="1200" dirty="0">
                <a:latin typeface="Meiryo UI" panose="020B0604030504040204" pitchFamily="50" charset="-128"/>
                <a:ea typeface="Meiryo UI" panose="020B0604030504040204" pitchFamily="50" charset="-128"/>
              </a:rPr>
              <a:t>のアミノ酸から</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細胞内のリボソームで生合成される</a:t>
            </a:r>
            <a:endParaRPr kumimoji="1" lang="en-US" altLang="ja-JP" sz="1200" dirty="0">
              <a:latin typeface="Meiryo UI" panose="020B0604030504040204" pitchFamily="50" charset="-128"/>
              <a:ea typeface="Meiryo UI" panose="020B0604030504040204" pitchFamily="50" charset="-128"/>
            </a:endParaRPr>
          </a:p>
        </p:txBody>
      </p:sp>
      <p:sp>
        <p:nvSpPr>
          <p:cNvPr id="42" name="右矢印 41"/>
          <p:cNvSpPr/>
          <p:nvPr/>
        </p:nvSpPr>
        <p:spPr>
          <a:xfrm>
            <a:off x="5380297" y="1365099"/>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8387678" y="1326232"/>
            <a:ext cx="854480"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p:cNvSpPr/>
          <p:nvPr/>
        </p:nvSpPr>
        <p:spPr>
          <a:xfrm>
            <a:off x="3263303" y="1365965"/>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吹き出し 44"/>
          <p:cNvSpPr/>
          <p:nvPr/>
        </p:nvSpPr>
        <p:spPr>
          <a:xfrm>
            <a:off x="4075044" y="4501452"/>
            <a:ext cx="1817650" cy="2030145"/>
          </a:xfrm>
          <a:prstGeom prst="wedgeRoundRectCallout">
            <a:avLst>
              <a:gd name="adj1" fmla="val -72199"/>
              <a:gd name="adj2" fmla="val -8545"/>
              <a:gd name="adj3" fmla="val 1666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ポリメラーゼ</a:t>
            </a:r>
            <a:r>
              <a:rPr lang="ja-JP" altLang="en-US" sz="1200" dirty="0">
                <a:solidFill>
                  <a:schemeClr val="tx1"/>
                </a:solidFill>
                <a:latin typeface="Meiryo UI" panose="020B0604030504040204" pitchFamily="50" charset="-128"/>
                <a:ea typeface="Meiryo UI" panose="020B0604030504040204" pitchFamily="50" charset="-128"/>
              </a:rPr>
              <a:t>は、</a:t>
            </a:r>
            <a:r>
              <a:rPr lang="en-US" altLang="ja-JP" sz="1200" dirty="0">
                <a:solidFill>
                  <a:schemeClr val="tx1"/>
                </a:solidFill>
                <a:latin typeface="Meiryo UI" panose="020B0604030504040204" pitchFamily="50" charset="-128"/>
                <a:ea typeface="Meiryo UI" panose="020B0604030504040204" pitchFamily="50" charset="-128"/>
              </a:rPr>
              <a:t>DNA</a:t>
            </a:r>
            <a:r>
              <a:rPr lang="ja-JP" altLang="en-US" sz="1200" dirty="0">
                <a:solidFill>
                  <a:schemeClr val="tx1"/>
                </a:solidFill>
                <a:latin typeface="Meiryo UI" panose="020B0604030504040204" pitchFamily="50" charset="-128"/>
                <a:ea typeface="Meiryo UI" panose="020B0604030504040204" pitchFamily="50" charset="-128"/>
              </a:rPr>
              <a:t>の二重ラセンをほどきながら、二本鎖のうち鋳型となる鎖の塩基の配列を読んで、これと相補的な塩基をもったヌクレオチドを取り込み結合し「</a:t>
            </a:r>
            <a:r>
              <a:rPr lang="ja-JP" altLang="en-US" sz="1200" b="1" dirty="0">
                <a:solidFill>
                  <a:schemeClr val="tx1"/>
                </a:solidFill>
                <a:latin typeface="Meiryo UI" panose="020B0604030504040204" pitchFamily="50" charset="-128"/>
                <a:ea typeface="Meiryo UI" panose="020B0604030504040204" pitchFamily="50" charset="-128"/>
              </a:rPr>
              <a:t>メッセンジャー</a:t>
            </a:r>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a:t>
            </a:r>
            <a:r>
              <a:rPr lang="en-US" altLang="ja-JP" sz="1200" b="1" dirty="0">
                <a:solidFill>
                  <a:schemeClr val="tx1"/>
                </a:solidFill>
                <a:latin typeface="Meiryo UI" panose="020B0604030504040204" pitchFamily="50" charset="-128"/>
                <a:ea typeface="Meiryo UI" panose="020B0604030504040204" pitchFamily="50" charset="-128"/>
              </a:rPr>
              <a:t>mRNA</a:t>
            </a:r>
            <a:r>
              <a:rPr lang="ja-JP" altLang="en-US" sz="1200" b="1"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を合成。</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3926648" y="4134025"/>
            <a:ext cx="2168984" cy="369332"/>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RNA</a:t>
            </a:r>
            <a:r>
              <a:rPr kumimoji="1" lang="ja-JP" altLang="en-US" b="1" dirty="0">
                <a:latin typeface="Meiryo UI" panose="020B0604030504040204" pitchFamily="50" charset="-128"/>
                <a:ea typeface="Meiryo UI" panose="020B0604030504040204" pitchFamily="50" charset="-128"/>
              </a:rPr>
              <a:t>ポリメラーゼ</a:t>
            </a:r>
          </a:p>
        </p:txBody>
      </p:sp>
      <p:sp>
        <p:nvSpPr>
          <p:cNvPr id="52" name="角丸四角形 51"/>
          <p:cNvSpPr/>
          <p:nvPr/>
        </p:nvSpPr>
        <p:spPr>
          <a:xfrm>
            <a:off x="9495490" y="3044329"/>
            <a:ext cx="1901791" cy="623236"/>
          </a:xfrm>
          <a:prstGeom prst="roundRect">
            <a:avLst/>
          </a:prstGeom>
          <a:solidFill>
            <a:srgbClr val="FFFF00"/>
          </a:solidFill>
          <a:effectLst>
            <a:glow rad="228600">
              <a:schemeClr val="accent4">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en-US" altLang="ja-JP" b="1" dirty="0">
              <a:solidFill>
                <a:schemeClr val="tx1"/>
              </a:solidFill>
              <a:latin typeface="Meiryo UI" panose="020B0604030504040204" pitchFamily="50" charset="-128"/>
              <a:ea typeface="Meiryo UI" panose="020B0604030504040204" pitchFamily="50" charset="-128"/>
            </a:endParaRPr>
          </a:p>
          <a:p>
            <a:pPr algn="ctr"/>
            <a:r>
              <a:rPr kumimoji="1" lang="ja-JP" altLang="en-US" b="1" dirty="0">
                <a:solidFill>
                  <a:schemeClr val="tx1"/>
                </a:solidFill>
                <a:latin typeface="Meiryo UI" panose="020B0604030504040204" pitchFamily="50" charset="-128"/>
                <a:ea typeface="Meiryo UI" panose="020B0604030504040204" pitchFamily="50" charset="-128"/>
              </a:rPr>
              <a:t>翻訳後修飾</a:t>
            </a:r>
          </a:p>
        </p:txBody>
      </p:sp>
      <p:pic>
        <p:nvPicPr>
          <p:cNvPr id="69" name="Picture 9" descr="MCj0424466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9350" y="4211345"/>
            <a:ext cx="979150" cy="8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71DB3D83-9143-E8E0-D44A-B1C7A8F506EA}"/>
              </a:ext>
            </a:extLst>
          </p:cNvPr>
          <p:cNvSpPr txBox="1"/>
          <p:nvPr/>
        </p:nvSpPr>
        <p:spPr>
          <a:xfrm>
            <a:off x="8337774" y="3186670"/>
            <a:ext cx="709384"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修飾</a:t>
            </a:r>
          </a:p>
        </p:txBody>
      </p:sp>
      <p:pic>
        <p:nvPicPr>
          <p:cNvPr id="1026" name="Picture 2" descr="遺伝暗号は進化する｜まめ知識｜応用生命科学科｜学科紹介｜生命科学部・大学院（生命科学研究科）｜東京薬科大学">
            <a:extLst>
              <a:ext uri="{FF2B5EF4-FFF2-40B4-BE49-F238E27FC236}">
                <a16:creationId xmlns:a16="http://schemas.microsoft.com/office/drawing/2014/main" id="{13AC91C5-F1FD-3EF6-4B84-7EF28B2186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10293" y="3891459"/>
            <a:ext cx="4155376" cy="292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2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ox(i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3268713" y="0"/>
            <a:ext cx="567558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ヒト免疫不全ウィルス（</a:t>
            </a:r>
            <a:r>
              <a:rPr kumimoji="1" lang="en-US" altLang="ja-JP" sz="2000" b="1" dirty="0">
                <a:latin typeface="Meiryo UI" panose="020B0604030504040204" pitchFamily="50" charset="-128"/>
                <a:ea typeface="Meiryo UI" panose="020B0604030504040204" pitchFamily="50" charset="-128"/>
              </a:rPr>
              <a:t>HIV</a:t>
            </a:r>
            <a:r>
              <a:rPr kumimoji="1" lang="ja-JP" altLang="en-US" sz="2000" b="1" dirty="0">
                <a:latin typeface="Meiryo UI" panose="020B0604030504040204" pitchFamily="50" charset="-128"/>
                <a:ea typeface="Meiryo UI" panose="020B0604030504040204" pitchFamily="50" charset="-128"/>
              </a:rPr>
              <a:t>）の糖鎖の「楯」</a:t>
            </a:r>
          </a:p>
        </p:txBody>
      </p:sp>
      <p:pic>
        <p:nvPicPr>
          <p:cNvPr id="15" name="図 14"/>
          <p:cNvPicPr>
            <a:picLocks noChangeAspect="1"/>
          </p:cNvPicPr>
          <p:nvPr/>
        </p:nvPicPr>
        <p:blipFill>
          <a:blip r:embed="rId3"/>
          <a:stretch>
            <a:fillRect/>
          </a:stretch>
        </p:blipFill>
        <p:spPr>
          <a:xfrm>
            <a:off x="3529012" y="331404"/>
            <a:ext cx="5133975" cy="6153150"/>
          </a:xfrm>
          <a:prstGeom prst="rect">
            <a:avLst/>
          </a:prstGeom>
        </p:spPr>
      </p:pic>
      <p:sp>
        <p:nvSpPr>
          <p:cNvPr id="16" name="正方形/長方形 15"/>
          <p:cNvSpPr/>
          <p:nvPr/>
        </p:nvSpPr>
        <p:spPr>
          <a:xfrm>
            <a:off x="1177159" y="6496832"/>
            <a:ext cx="9837680" cy="369332"/>
          </a:xfrm>
          <a:prstGeom prst="rect">
            <a:avLst/>
          </a:prstGeom>
        </p:spPr>
        <p:txBody>
          <a:bodyPr wrap="square">
            <a:spAutoFit/>
          </a:bodyPr>
          <a:lstStyle/>
          <a:p>
            <a:pPr algn="ct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Global site-specific N-glycosylation analysis of HIV envelope glycoprotein</a:t>
            </a:r>
            <a:r>
              <a:rPr lang="ja-JP" altLang="en-US" sz="900" dirty="0">
                <a:latin typeface="Meiryo UI" panose="020B0604030504040204" pitchFamily="50" charset="-128"/>
                <a:ea typeface="Meiryo UI" panose="020B0604030504040204" pitchFamily="50" charset="-128"/>
              </a:rPr>
              <a:t>」（</a:t>
            </a:r>
            <a:r>
              <a:rPr lang="fr-FR" altLang="ja-JP" sz="900" dirty="0">
                <a:latin typeface="Meiryo UI" panose="020B0604030504040204" pitchFamily="50" charset="-128"/>
                <a:ea typeface="Meiryo UI" panose="020B0604030504040204" pitchFamily="50" charset="-128"/>
              </a:rPr>
              <a:t>Nature Communications volume 8, Article </a:t>
            </a:r>
            <a:r>
              <a:rPr lang="fr-FR" altLang="ja-JP" sz="900" dirty="0" err="1">
                <a:latin typeface="Meiryo UI" panose="020B0604030504040204" pitchFamily="50" charset="-128"/>
                <a:ea typeface="Meiryo UI" panose="020B0604030504040204" pitchFamily="50" charset="-128"/>
              </a:rPr>
              <a:t>number</a:t>
            </a:r>
            <a:r>
              <a:rPr lang="fr-FR" altLang="ja-JP" sz="900" dirty="0">
                <a:latin typeface="Meiryo UI" panose="020B0604030504040204" pitchFamily="50" charset="-128"/>
                <a:ea typeface="Meiryo UI" panose="020B0604030504040204" pitchFamily="50" charset="-128"/>
              </a:rPr>
              <a:t>: 14954 (2017) </a:t>
            </a:r>
            <a:r>
              <a:rPr lang="fr-FR" altLang="ja-JP" sz="900" dirty="0"/>
              <a:t> </a:t>
            </a:r>
            <a:endParaRPr lang="ja-JP" altLang="en-US" sz="9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https://www.researchgate.net/figure/Structure-and-Antibody-Recognition-of-the-HIV-Envelope-Spike_fig4_232530660</a:t>
            </a:r>
            <a:endParaRPr lang="ja-JP" altLang="en-US" sz="9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5612524" y="4929351"/>
            <a:ext cx="140838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ウィルス膜</a:t>
            </a:r>
          </a:p>
        </p:txBody>
      </p:sp>
      <p:sp>
        <p:nvSpPr>
          <p:cNvPr id="145" name="テキスト ボックス 144"/>
          <p:cNvSpPr txBox="1"/>
          <p:nvPr/>
        </p:nvSpPr>
        <p:spPr>
          <a:xfrm>
            <a:off x="8320557" y="2283383"/>
            <a:ext cx="924132"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gp120</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6" name="テキスト ボックス 145"/>
          <p:cNvSpPr txBox="1"/>
          <p:nvPr/>
        </p:nvSpPr>
        <p:spPr>
          <a:xfrm>
            <a:off x="7883544" y="3467749"/>
            <a:ext cx="692897" cy="307777"/>
          </a:xfrm>
          <a:prstGeom prst="rect">
            <a:avLst/>
          </a:prstGeom>
          <a:noFill/>
        </p:spPr>
        <p:txBody>
          <a:bodyPr wrap="square" rtlCol="0">
            <a:spAutoFit/>
          </a:bodyPr>
          <a:lstStyle/>
          <a:p>
            <a:r>
              <a:rPr lang="en-US" altLang="ja-JP" sz="1400" b="1" dirty="0">
                <a:solidFill>
                  <a:srgbClr val="C00000"/>
                </a:solidFill>
                <a:latin typeface="Meiryo UI" panose="020B0604030504040204" pitchFamily="50" charset="-128"/>
                <a:ea typeface="Meiryo UI" panose="020B0604030504040204" pitchFamily="50" charset="-128"/>
              </a:rPr>
              <a:t>gp41</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
        <p:nvSpPr>
          <p:cNvPr id="147" name="テキスト ボックス 146"/>
          <p:cNvSpPr txBox="1"/>
          <p:nvPr/>
        </p:nvSpPr>
        <p:spPr>
          <a:xfrm>
            <a:off x="2405187" y="2388483"/>
            <a:ext cx="1291987" cy="492443"/>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endParaRPr lang="en-US" altLang="ja-JP" sz="1400" dirty="0">
              <a:latin typeface="Meiryo UI" panose="020B0604030504040204" pitchFamily="50" charset="-128"/>
              <a:ea typeface="Meiryo UI" panose="020B0604030504040204" pitchFamily="50" charset="-128"/>
            </a:endParaRPr>
          </a:p>
          <a:p>
            <a:pPr algn="ctr"/>
            <a:r>
              <a:rPr kumimoji="1" lang="en-US" altLang="ja-JP" sz="1200" dirty="0">
                <a:latin typeface="Meiryo UI" panose="020B0604030504040204" pitchFamily="50" charset="-128"/>
                <a:ea typeface="Meiryo UI" panose="020B0604030504040204" pitchFamily="50" charset="-128"/>
              </a:rPr>
              <a:t>CD4bs</a:t>
            </a:r>
            <a:endParaRPr kumimoji="1" lang="ja-JP" altLang="en-US" sz="1200" dirty="0">
              <a:latin typeface="Meiryo UI" panose="020B0604030504040204" pitchFamily="50" charset="-128"/>
              <a:ea typeface="Meiryo UI" panose="020B0604030504040204" pitchFamily="50" charset="-128"/>
            </a:endParaRPr>
          </a:p>
        </p:txBody>
      </p:sp>
      <p:sp>
        <p:nvSpPr>
          <p:cNvPr id="148" name="テキスト ボックス 147"/>
          <p:cNvSpPr txBox="1"/>
          <p:nvPr/>
        </p:nvSpPr>
        <p:spPr>
          <a:xfrm>
            <a:off x="3084787" y="3593869"/>
            <a:ext cx="804369" cy="307777"/>
          </a:xfrm>
          <a:prstGeom prst="rect">
            <a:avLst/>
          </a:prstGeom>
          <a:noFill/>
        </p:spPr>
        <p:txBody>
          <a:bodyPr wrap="square" rtlCol="0">
            <a:spAutoFit/>
          </a:bodyPr>
          <a:lstStyle/>
          <a:p>
            <a:pPr algn="r"/>
            <a:r>
              <a:rPr lang="en-US" altLang="ja-JP" sz="1400" dirty="0">
                <a:latin typeface="Meiryo UI" panose="020B0604030504040204" pitchFamily="50" charset="-128"/>
                <a:ea typeface="Meiryo UI" panose="020B0604030504040204" pitchFamily="50" charset="-128"/>
              </a:rPr>
              <a:t>MPER</a:t>
            </a:r>
            <a:endParaRPr kumimoji="1" lang="ja-JP" altLang="en-US" sz="1400" dirty="0">
              <a:latin typeface="Meiryo UI" panose="020B0604030504040204" pitchFamily="50" charset="-128"/>
              <a:ea typeface="Meiryo UI" panose="020B0604030504040204" pitchFamily="50" charset="-128"/>
            </a:endParaRPr>
          </a:p>
        </p:txBody>
      </p:sp>
      <p:sp>
        <p:nvSpPr>
          <p:cNvPr id="149" name="テキスト ボックス 148"/>
          <p:cNvSpPr txBox="1"/>
          <p:nvPr/>
        </p:nvSpPr>
        <p:spPr>
          <a:xfrm>
            <a:off x="7401228" y="497111"/>
            <a:ext cx="2720235" cy="307777"/>
          </a:xfrm>
          <a:prstGeom prst="rect">
            <a:avLst/>
          </a:prstGeom>
          <a:noFill/>
        </p:spPr>
        <p:txBody>
          <a:bodyPr wrap="square" rtlCol="0">
            <a:spAutoFit/>
          </a:bodyPr>
          <a:lstStyle/>
          <a:p>
            <a:r>
              <a:rPr kumimoji="1" lang="en-US" altLang="ja-JP" sz="1400" b="1" dirty="0">
                <a:solidFill>
                  <a:srgbClr val="7030A0"/>
                </a:solidFill>
                <a:latin typeface="Meiryo UI" panose="020B0604030504040204" pitchFamily="50" charset="-128"/>
                <a:ea typeface="Meiryo UI" panose="020B0604030504040204" pitchFamily="50" charset="-128"/>
              </a:rPr>
              <a:t>Glycan shield</a:t>
            </a:r>
            <a:r>
              <a:rPr kumimoji="1" lang="ja-JP" altLang="en-US" sz="1400" dirty="0">
                <a:latin typeface="Meiryo UI" panose="020B0604030504040204" pitchFamily="50" charset="-128"/>
                <a:ea typeface="Meiryo UI" panose="020B0604030504040204" pitchFamily="50" charset="-128"/>
              </a:rPr>
              <a:t>（</a:t>
            </a:r>
            <a:r>
              <a:rPr kumimoji="1" lang="ja-JP" altLang="en-US" sz="1400" b="1" dirty="0">
                <a:solidFill>
                  <a:srgbClr val="7030A0"/>
                </a:solidFill>
                <a:latin typeface="Meiryo UI" panose="020B0604030504040204" pitchFamily="50" charset="-128"/>
                <a:ea typeface="Meiryo UI" panose="020B0604030504040204" pitchFamily="50" charset="-128"/>
              </a:rPr>
              <a:t>糖鎖の「楯」</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p:txBody>
      </p:sp>
      <p:sp>
        <p:nvSpPr>
          <p:cNvPr id="150" name="テキスト ボックス 149"/>
          <p:cNvSpPr txBox="1"/>
          <p:nvPr/>
        </p:nvSpPr>
        <p:spPr>
          <a:xfrm>
            <a:off x="7930447" y="1467367"/>
            <a:ext cx="3935732" cy="307777"/>
          </a:xfrm>
          <a:prstGeom prst="rect">
            <a:avLst/>
          </a:prstGeom>
          <a:noFill/>
        </p:spPr>
        <p:txBody>
          <a:bodyPr wrap="square" rtlCol="0">
            <a:spAutoFit/>
          </a:bodyPr>
          <a:lstStyle/>
          <a:p>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binding site</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CD4</a:t>
            </a:r>
            <a:r>
              <a:rPr lang="ja-JP" altLang="en-US" sz="1400" dirty="0">
                <a:latin typeface="Meiryo UI" panose="020B0604030504040204" pitchFamily="50" charset="-128"/>
                <a:ea typeface="Meiryo UI" panose="020B0604030504040204" pitchFamily="50" charset="-128"/>
              </a:rPr>
              <a:t>結合部位）</a:t>
            </a:r>
            <a:r>
              <a:rPr lang="en-US" altLang="ja-JP" sz="1400" dirty="0">
                <a:latin typeface="Meiryo UI" panose="020B0604030504040204" pitchFamily="50" charset="-128"/>
                <a:ea typeface="Meiryo UI" panose="020B0604030504040204" pitchFamily="50" charset="-128"/>
              </a:rPr>
              <a:t>CD4bs</a:t>
            </a:r>
          </a:p>
        </p:txBody>
      </p:sp>
      <p:sp>
        <p:nvSpPr>
          <p:cNvPr id="152" name="テキスト ボックス 151"/>
          <p:cNvSpPr txBox="1"/>
          <p:nvPr/>
        </p:nvSpPr>
        <p:spPr>
          <a:xfrm>
            <a:off x="3138127" y="935912"/>
            <a:ext cx="943784" cy="492443"/>
          </a:xfrm>
          <a:prstGeom prst="rect">
            <a:avLst/>
          </a:prstGeom>
          <a:noFill/>
        </p:spPr>
        <p:txBody>
          <a:bodyPr wrap="square" rtlCol="0">
            <a:spAutoFit/>
          </a:bodyPr>
          <a:lstStyle/>
          <a:p>
            <a:pPr algn="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lang="en-US" altLang="ja-JP"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2G12)</a:t>
            </a:r>
            <a:endParaRPr kumimoji="1" lang="ja-JP" altLang="en-US" sz="1200" dirty="0">
              <a:latin typeface="Meiryo UI" panose="020B0604030504040204" pitchFamily="50" charset="-128"/>
              <a:ea typeface="Meiryo UI" panose="020B0604030504040204" pitchFamily="50" charset="-128"/>
            </a:endParaRPr>
          </a:p>
        </p:txBody>
      </p:sp>
      <p:sp>
        <p:nvSpPr>
          <p:cNvPr id="153" name="テキスト ボックス 152"/>
          <p:cNvSpPr txBox="1"/>
          <p:nvPr/>
        </p:nvSpPr>
        <p:spPr>
          <a:xfrm>
            <a:off x="646545" y="469904"/>
            <a:ext cx="3424163" cy="492443"/>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V2/</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a:p>
            <a:pPr algn="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PG9</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PG16</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CH01-04</a:t>
            </a:r>
            <a:r>
              <a:rPr kumimoji="1" lang="ja-JP" altLang="en-US" sz="1200" dirty="0" err="1">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PGT140s</a:t>
            </a:r>
            <a:r>
              <a:rPr kumimoji="1" lang="ja-JP" altLang="en-US" sz="1200" dirty="0">
                <a:latin typeface="Meiryo UI" panose="020B0604030504040204" pitchFamily="50" charset="-128"/>
                <a:ea typeface="Meiryo UI" panose="020B0604030504040204" pitchFamily="50" charset="-128"/>
              </a:rPr>
              <a:t>）</a:t>
            </a:r>
          </a:p>
        </p:txBody>
      </p:sp>
      <p:cxnSp>
        <p:nvCxnSpPr>
          <p:cNvPr id="21" name="直線矢印コネクタ 20"/>
          <p:cNvCxnSpPr/>
          <p:nvPr/>
        </p:nvCxnSpPr>
        <p:spPr>
          <a:xfrm flipV="1">
            <a:off x="2890982" y="1671782"/>
            <a:ext cx="1179726" cy="184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テキスト ボックス 155"/>
          <p:cNvSpPr txBox="1"/>
          <p:nvPr/>
        </p:nvSpPr>
        <p:spPr>
          <a:xfrm>
            <a:off x="0" y="1524180"/>
            <a:ext cx="2945449" cy="307777"/>
          </a:xfrm>
          <a:prstGeom prst="rect">
            <a:avLst/>
          </a:prstGeom>
          <a:noFill/>
        </p:spPr>
        <p:txBody>
          <a:bodyPr wrap="square" rtlCol="0">
            <a:spAutoFit/>
          </a:bodyPr>
          <a:lstStyle/>
          <a:p>
            <a:pPr algn="r"/>
            <a:r>
              <a:rPr kumimoji="1" lang="en-US" altLang="ja-JP" sz="1400" b="1" dirty="0">
                <a:solidFill>
                  <a:srgbClr val="7030A0"/>
                </a:solidFill>
                <a:latin typeface="Meiryo UI" panose="020B0604030504040204" pitchFamily="50" charset="-128"/>
                <a:ea typeface="Meiryo UI" panose="020B0604030504040204" pitchFamily="50" charset="-128"/>
              </a:rPr>
              <a:t>V3V4/</a:t>
            </a:r>
            <a:r>
              <a:rPr kumimoji="1" lang="en-US" altLang="ja-JP" sz="1400" b="1" dirty="0" err="1">
                <a:solidFill>
                  <a:srgbClr val="7030A0"/>
                </a:solidFill>
                <a:latin typeface="Meiryo UI" panose="020B0604030504040204" pitchFamily="50" charset="-128"/>
                <a:ea typeface="Meiryo UI" panose="020B0604030504040204" pitchFamily="50" charset="-128"/>
              </a:rPr>
              <a:t>Glycans</a:t>
            </a:r>
            <a:endParaRPr kumimoji="1" lang="en-US" altLang="ja-JP" sz="1400" b="1" dirty="0">
              <a:solidFill>
                <a:srgbClr val="7030A0"/>
              </a:solidFill>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8581980" y="4775161"/>
            <a:ext cx="3610020" cy="1077218"/>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エイズ（</a:t>
            </a:r>
            <a:r>
              <a:rPr kumimoji="1" lang="en-US" altLang="ja-JP" sz="1600" b="1" dirty="0">
                <a:latin typeface="Meiryo UI" panose="020B0604030504040204" pitchFamily="50" charset="-128"/>
                <a:ea typeface="Meiryo UI" panose="020B0604030504040204" pitchFamily="50" charset="-128"/>
              </a:rPr>
              <a:t>AIDS</a:t>
            </a:r>
            <a:r>
              <a:rPr kumimoji="1" lang="en-US" altLang="ja-JP" sz="1600" b="1" baseline="30000" dirty="0">
                <a:latin typeface="Meiryo UI" panose="020B0604030504040204" pitchFamily="50" charset="-128"/>
                <a:ea typeface="Meiryo UI" panose="020B0604030504040204" pitchFamily="50" charset="-128"/>
              </a:rPr>
              <a:t>※1</a:t>
            </a:r>
            <a:r>
              <a:rPr kumimoji="1" lang="ja-JP" altLang="en-US" sz="1600" b="1" dirty="0">
                <a:latin typeface="Meiryo UI" panose="020B0604030504040204" pitchFamily="50" charset="-128"/>
                <a:ea typeface="Meiryo UI" panose="020B0604030504040204" pitchFamily="50" charset="-128"/>
              </a:rPr>
              <a:t>）を引き起こす</a:t>
            </a:r>
            <a:r>
              <a:rPr kumimoji="1" lang="en-US" altLang="ja-JP" sz="1600" b="1" dirty="0">
                <a:latin typeface="Meiryo UI" panose="020B0604030504040204" pitchFamily="50" charset="-128"/>
                <a:ea typeface="Meiryo UI" panose="020B0604030504040204" pitchFamily="50" charset="-128"/>
              </a:rPr>
              <a:t>HIV</a:t>
            </a:r>
            <a:r>
              <a:rPr kumimoji="1" lang="ja-JP" altLang="en-US" sz="1600" b="1" dirty="0" err="1">
                <a:latin typeface="Meiryo UI" panose="020B0604030504040204" pitchFamily="50" charset="-128"/>
                <a:ea typeface="Meiryo UI" panose="020B0604030504040204" pitchFamily="50" charset="-128"/>
              </a:rPr>
              <a:t>の外被</a:t>
            </a:r>
            <a:r>
              <a:rPr kumimoji="1" lang="ja-JP" altLang="en-US" sz="1600" b="1" dirty="0">
                <a:latin typeface="Meiryo UI" panose="020B0604030504040204" pitchFamily="50" charset="-128"/>
                <a:ea typeface="Meiryo UI" panose="020B0604030504040204" pitchFamily="50" charset="-128"/>
              </a:rPr>
              <a:t>糖タンパク質（</a:t>
            </a:r>
            <a:r>
              <a:rPr kumimoji="1" lang="en-US" altLang="ja-JP" sz="1600" b="1" dirty="0">
                <a:latin typeface="Meiryo UI" panose="020B0604030504040204" pitchFamily="50" charset="-128"/>
                <a:ea typeface="Meiryo UI" panose="020B0604030504040204" pitchFamily="50" charset="-128"/>
              </a:rPr>
              <a:t>gp41</a:t>
            </a:r>
            <a:r>
              <a:rPr kumimoji="1" lang="ja-JP" altLang="en-US" sz="1600" b="1" dirty="0">
                <a:latin typeface="Meiryo UI" panose="020B0604030504040204" pitchFamily="50" charset="-128"/>
                <a:ea typeface="Meiryo UI" panose="020B0604030504040204" pitchFamily="50" charset="-128"/>
              </a:rPr>
              <a:t>と</a:t>
            </a:r>
            <a:r>
              <a:rPr kumimoji="1" lang="en-US" altLang="ja-JP" sz="1600" b="1" dirty="0">
                <a:latin typeface="Meiryo UI" panose="020B0604030504040204" pitchFamily="50" charset="-128"/>
                <a:ea typeface="Meiryo UI" panose="020B0604030504040204" pitchFamily="50" charset="-128"/>
              </a:rPr>
              <a:t>gp120</a:t>
            </a:r>
            <a:r>
              <a:rPr kumimoji="1" lang="ja-JP" altLang="en-US" sz="1600" b="1" dirty="0">
                <a:latin typeface="Meiryo UI" panose="020B0604030504040204" pitchFamily="50" charset="-128"/>
                <a:ea typeface="Meiryo UI" panose="020B0604030504040204" pitchFamily="50" charset="-128"/>
              </a:rPr>
              <a:t>）は、</a:t>
            </a:r>
            <a:r>
              <a:rPr kumimoji="1" lang="ja-JP" altLang="en-US" sz="1600" b="1" dirty="0">
                <a:solidFill>
                  <a:srgbClr val="C00000"/>
                </a:solidFill>
                <a:latin typeface="Meiryo UI" panose="020B0604030504040204" pitchFamily="50" charset="-128"/>
                <a:ea typeface="Meiryo UI" panose="020B0604030504040204" pitchFamily="50" charset="-128"/>
              </a:rPr>
              <a:t>知られる限り最も高度に糖鎖修飾されたタンパク質</a:t>
            </a:r>
            <a:r>
              <a:rPr kumimoji="1" lang="ja-JP" altLang="en-US" sz="1600" b="1" dirty="0">
                <a:latin typeface="Meiryo UI" panose="020B0604030504040204" pitchFamily="50" charset="-128"/>
                <a:ea typeface="Meiryo UI" panose="020B0604030504040204" pitchFamily="50" charset="-128"/>
              </a:rPr>
              <a:t>の一つ。</a:t>
            </a:r>
          </a:p>
        </p:txBody>
      </p:sp>
      <p:sp>
        <p:nvSpPr>
          <p:cNvPr id="23" name="正方形/長方形 22"/>
          <p:cNvSpPr/>
          <p:nvPr/>
        </p:nvSpPr>
        <p:spPr>
          <a:xfrm>
            <a:off x="646545" y="1777129"/>
            <a:ext cx="3186898" cy="276999"/>
          </a:xfrm>
          <a:prstGeom prst="rect">
            <a:avLst/>
          </a:prstGeom>
        </p:spPr>
        <p:txBody>
          <a:bodyPr wrap="none">
            <a:spAutoFit/>
          </a:bodyPr>
          <a:lstStyle/>
          <a:p>
            <a:pPr algn="r"/>
            <a:r>
              <a:rPr lang="en-US" altLang="ja-JP" sz="1200" dirty="0">
                <a:latin typeface="Meiryo UI" panose="020B0604030504040204" pitchFamily="50" charset="-128"/>
                <a:ea typeface="Meiryo UI" panose="020B0604030504040204" pitchFamily="50" charset="-128"/>
              </a:rPr>
              <a:t>(cluster of targets:PGT120s</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PGT130s</a:t>
            </a:r>
            <a:r>
              <a:rPr lang="ja-JP" altLang="en-US" sz="1200" dirty="0">
                <a:latin typeface="Meiryo UI" panose="020B0604030504040204" pitchFamily="50" charset="-128"/>
                <a:ea typeface="Meiryo UI" panose="020B0604030504040204" pitchFamily="50" charset="-128"/>
              </a:rPr>
              <a:t>）</a:t>
            </a:r>
          </a:p>
        </p:txBody>
      </p:sp>
      <p:sp>
        <p:nvSpPr>
          <p:cNvPr id="24" name="正方形/長方形 23"/>
          <p:cNvSpPr/>
          <p:nvPr/>
        </p:nvSpPr>
        <p:spPr>
          <a:xfrm>
            <a:off x="8023852" y="6018619"/>
            <a:ext cx="4173974" cy="215444"/>
          </a:xfrm>
          <a:prstGeom prst="rect">
            <a:avLst/>
          </a:prstGeom>
        </p:spPr>
        <p:txBody>
          <a:bodyPr wrap="square">
            <a:spAutoFit/>
          </a:bodyPr>
          <a:lstStyle/>
          <a:p>
            <a:pPr algn="ctr"/>
            <a:r>
              <a:rPr lang="en-US" altLang="ja-JP" sz="800" dirty="0">
                <a:latin typeface="Meiryo UI" panose="020B0604030504040204" pitchFamily="50" charset="-128"/>
                <a:ea typeface="Meiryo UI" panose="020B0604030504040204" pitchFamily="50" charset="-128"/>
              </a:rPr>
              <a:t>※1:AIDS</a:t>
            </a:r>
            <a:r>
              <a:rPr lang="ja-JP" altLang="en-US" sz="800" dirty="0">
                <a:latin typeface="Meiryo UI" panose="020B0604030504040204" pitchFamily="50" charset="-128"/>
                <a:ea typeface="Meiryo UI" panose="020B0604030504040204" pitchFamily="50" charset="-128"/>
              </a:rPr>
              <a:t>＝後天性免疫不全症候群（</a:t>
            </a:r>
            <a:r>
              <a:rPr lang="en-US" altLang="ja-JP" sz="800" dirty="0">
                <a:latin typeface="Meiryo UI" panose="020B0604030504040204" pitchFamily="50" charset="-128"/>
                <a:ea typeface="Meiryo UI" panose="020B0604030504040204" pitchFamily="50" charset="-128"/>
              </a:rPr>
              <a:t>acquired immunodeficiency syndrome</a:t>
            </a:r>
            <a:r>
              <a:rPr lang="ja-JP" altLang="en-US" sz="800" dirty="0">
                <a:latin typeface="Meiryo UI" panose="020B0604030504040204" pitchFamily="50" charset="-128"/>
                <a:ea typeface="Meiryo UI" panose="020B0604030504040204" pitchFamily="50" charset="-128"/>
              </a:rPr>
              <a:t>）</a:t>
            </a:r>
          </a:p>
        </p:txBody>
      </p:sp>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6" y="3342023"/>
            <a:ext cx="3307114" cy="2309617"/>
          </a:xfrm>
          <a:prstGeom prst="rect">
            <a:avLst/>
          </a:prstGeom>
        </p:spPr>
      </p:pic>
      <p:sp>
        <p:nvSpPr>
          <p:cNvPr id="159" name="テキスト ボックス 158"/>
          <p:cNvSpPr txBox="1"/>
          <p:nvPr/>
        </p:nvSpPr>
        <p:spPr>
          <a:xfrm>
            <a:off x="77971" y="5626143"/>
            <a:ext cx="3755472" cy="646331"/>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HIV</a:t>
            </a:r>
            <a:r>
              <a:rPr kumimoji="1" lang="en-US" altLang="ja-JP" b="1" baseline="30000"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は、ヒトの免疫系からの攻撃を</a:t>
            </a:r>
            <a:endParaRPr kumimoji="1" lang="en-US" altLang="ja-JP" b="1" dirty="0">
              <a:latin typeface="Meiryo UI" panose="020B0604030504040204" pitchFamily="50" charset="-128"/>
              <a:ea typeface="Meiryo UI" panose="020B0604030504040204" pitchFamily="50" charset="-128"/>
            </a:endParaRPr>
          </a:p>
          <a:p>
            <a:pPr algn="ctr"/>
            <a:r>
              <a:rPr kumimoji="1" lang="ja-JP" altLang="en-US" b="1" dirty="0">
                <a:solidFill>
                  <a:srgbClr val="7030A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糖鎖の「楯」</a:t>
            </a:r>
            <a:r>
              <a:rPr kumimoji="1" lang="ja-JP" altLang="en-US" b="1" dirty="0">
                <a:latin typeface="Meiryo UI" panose="020B0604030504040204" pitchFamily="50" charset="-128"/>
                <a:ea typeface="Meiryo UI" panose="020B0604030504040204" pitchFamily="50" charset="-128"/>
              </a:rPr>
              <a:t>で防御している。</a:t>
            </a:r>
          </a:p>
        </p:txBody>
      </p:sp>
      <p:sp>
        <p:nvSpPr>
          <p:cNvPr id="26" name="円/楕円 25"/>
          <p:cNvSpPr/>
          <p:nvPr/>
        </p:nvSpPr>
        <p:spPr>
          <a:xfrm>
            <a:off x="1367073" y="3511038"/>
            <a:ext cx="445472" cy="474657"/>
          </a:xfrm>
          <a:prstGeom prst="ellipse">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p:cNvSpPr/>
          <p:nvPr/>
        </p:nvSpPr>
        <p:spPr>
          <a:xfrm>
            <a:off x="646545" y="2627372"/>
            <a:ext cx="1010238" cy="496072"/>
          </a:xfrm>
          <a:prstGeom prst="wedgeRoundRectCallout">
            <a:avLst>
              <a:gd name="adj1" fmla="val 40107"/>
              <a:gd name="adj2" fmla="val 1537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Meiryo UI" panose="020B0604030504040204" pitchFamily="50" charset="-128"/>
                <a:ea typeface="Meiryo UI" panose="020B0604030504040204" pitchFamily="50" charset="-128"/>
              </a:rPr>
              <a:t>HIV</a:t>
            </a:r>
            <a:r>
              <a:rPr kumimoji="1" lang="ja-JP" altLang="en-US" sz="1200" dirty="0">
                <a:latin typeface="Meiryo UI" panose="020B0604030504040204" pitchFamily="50" charset="-128"/>
                <a:ea typeface="Meiryo UI" panose="020B0604030504040204" pitchFamily="50" charset="-128"/>
              </a:rPr>
              <a:t>ウィルスのこの部分</a:t>
            </a:r>
          </a:p>
        </p:txBody>
      </p:sp>
      <p:sp>
        <p:nvSpPr>
          <p:cNvPr id="28" name="正方形/長方形 27"/>
          <p:cNvSpPr/>
          <p:nvPr/>
        </p:nvSpPr>
        <p:spPr>
          <a:xfrm>
            <a:off x="342778" y="6211102"/>
            <a:ext cx="3382657" cy="215444"/>
          </a:xfrm>
          <a:prstGeom prst="rect">
            <a:avLst/>
          </a:prstGeom>
        </p:spPr>
        <p:txBody>
          <a:bodyPr wrap="none">
            <a:spAutoFit/>
          </a:bodyPr>
          <a:lstStyle/>
          <a:p>
            <a:r>
              <a:rPr lang="en-US" altLang="ja-JP" sz="800" dirty="0">
                <a:latin typeface="Meiryo UI" panose="020B0604030504040204" pitchFamily="50" charset="-128"/>
                <a:ea typeface="Meiryo UI" panose="020B0604030504040204" pitchFamily="50" charset="-128"/>
              </a:rPr>
              <a:t>※2</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HIV</a:t>
            </a:r>
            <a:r>
              <a:rPr lang="ja-JP" altLang="en-US"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Human Immunodeficiency Virus</a:t>
            </a:r>
            <a:r>
              <a:rPr lang="ja-JP" altLang="en-US" sz="800" dirty="0" err="1">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ヒト免疫不全ウイルス）</a:t>
            </a:r>
          </a:p>
        </p:txBody>
      </p:sp>
      <p:sp>
        <p:nvSpPr>
          <p:cNvPr id="29" name="正方形/長方形 28"/>
          <p:cNvSpPr/>
          <p:nvPr/>
        </p:nvSpPr>
        <p:spPr>
          <a:xfrm>
            <a:off x="9093878" y="2849293"/>
            <a:ext cx="2631154" cy="461665"/>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外被糖タンパク質</a:t>
            </a:r>
            <a:endParaRPr lang="en-US" altLang="ja-JP" sz="1200" b="1"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(envelope glycoprotein</a:t>
            </a:r>
            <a:r>
              <a:rPr lang="ja-JP" altLang="en-US" sz="1200" dirty="0" err="1">
                <a:latin typeface="Meiryo UI" panose="020B0604030504040204" pitchFamily="50" charset="-128"/>
                <a:ea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rPr>
              <a:t>Env</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cxnSp>
        <p:nvCxnSpPr>
          <p:cNvPr id="33" name="直線矢印コネクタ 32"/>
          <p:cNvCxnSpPr>
            <a:endCxn id="145" idx="2"/>
          </p:cNvCxnSpPr>
          <p:nvPr/>
        </p:nvCxnSpPr>
        <p:spPr>
          <a:xfrm flipH="1" flipV="1">
            <a:off x="8782623" y="2591160"/>
            <a:ext cx="419304" cy="3048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8413753" y="3025808"/>
            <a:ext cx="761602" cy="49360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3219412" y="3789582"/>
            <a:ext cx="991987" cy="523220"/>
          </a:xfrm>
          <a:prstGeom prst="rect">
            <a:avLst/>
          </a:prstGeom>
        </p:spPr>
        <p:txBody>
          <a:bodyPr wrap="square">
            <a:spAutoFit/>
          </a:bodyPr>
          <a:lstStyle/>
          <a:p>
            <a:r>
              <a:rPr lang="ja-JP" altLang="en-US" sz="700" dirty="0">
                <a:latin typeface="Meiryo UI" panose="020B0604030504040204" pitchFamily="50" charset="-128"/>
                <a:ea typeface="Meiryo UI" panose="020B0604030504040204" pitchFamily="50" charset="-128"/>
              </a:rPr>
              <a:t>膜貫通部位近傍</a:t>
            </a:r>
            <a:r>
              <a:rPr lang="en-US" altLang="ja-JP" sz="700" dirty="0">
                <a:latin typeface="Meiryo UI" panose="020B0604030504040204" pitchFamily="50" charset="-128"/>
                <a:ea typeface="Meiryo UI" panose="020B0604030504040204" pitchFamily="50" charset="-128"/>
              </a:rPr>
              <a:t>(membrane proximal external region</a:t>
            </a:r>
            <a:r>
              <a:rPr lang="ja-JP" altLang="en-US" sz="7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30023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828835"/>
            <a:ext cx="12192000" cy="1200329"/>
          </a:xfrm>
          <a:prstGeom prst="rect">
            <a:avLst/>
          </a:prstGeom>
          <a:noFill/>
        </p:spPr>
        <p:txBody>
          <a:bodyPr wrap="square" rtlCol="0">
            <a:spAutoFit/>
          </a:bodyPr>
          <a:lstStyle/>
          <a:p>
            <a:pPr algn="ctr"/>
            <a:r>
              <a:rPr kumimoji="1" lang="en-US" altLang="ja-JP" sz="7200" b="1" dirty="0">
                <a:solidFill>
                  <a:schemeClr val="bg1"/>
                </a:solidFill>
                <a:latin typeface="Arial Rounded MT Bold" panose="020F0704030504030204" pitchFamily="34" charset="0"/>
                <a:ea typeface="BIZ UDPゴシック" panose="020B0400000000000000" pitchFamily="50" charset="-128"/>
              </a:rPr>
              <a:t>DeepMind</a:t>
            </a:r>
            <a:r>
              <a:rPr kumimoji="1" lang="ja-JP" altLang="en-US" sz="7200" b="1" dirty="0">
                <a:solidFill>
                  <a:schemeClr val="bg1"/>
                </a:solidFill>
                <a:latin typeface="Arial Rounded MT Bold" panose="020F0704030504030204" pitchFamily="34" charset="0"/>
                <a:ea typeface="BIZ UDPゴシック" panose="020B0400000000000000" pitchFamily="50" charset="-128"/>
              </a:rPr>
              <a:t>の</a:t>
            </a:r>
            <a:r>
              <a:rPr kumimoji="1" lang="en-US" altLang="ja-JP" sz="7200" b="1" dirty="0">
                <a:solidFill>
                  <a:schemeClr val="bg1"/>
                </a:solidFill>
                <a:latin typeface="Arial Rounded MT Bold" panose="020F0704030504030204" pitchFamily="34" charset="0"/>
                <a:ea typeface="BIZ UDPゴシック" panose="020B0400000000000000" pitchFamily="50" charset="-128"/>
              </a:rPr>
              <a:t>Alpha</a:t>
            </a:r>
            <a:r>
              <a:rPr kumimoji="1" lang="ja-JP" altLang="en-US" sz="7200" b="1" dirty="0">
                <a:solidFill>
                  <a:schemeClr val="bg1"/>
                </a:solidFill>
                <a:latin typeface="Arial Rounded MT Bold" panose="020F0704030504030204" pitchFamily="34" charset="0"/>
                <a:ea typeface="BIZ UDPゴシック" panose="020B0400000000000000" pitchFamily="50" charset="-128"/>
              </a:rPr>
              <a:t>シリーズ</a:t>
            </a:r>
          </a:p>
        </p:txBody>
      </p:sp>
    </p:spTree>
    <p:extLst>
      <p:ext uri="{BB962C8B-B14F-4D97-AF65-F5344CB8AC3E}">
        <p14:creationId xmlns:p14="http://schemas.microsoft.com/office/powerpoint/2010/main" val="6418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324A88FB-B7C6-B1AE-746F-C949D7D2B503}"/>
              </a:ext>
            </a:extLst>
          </p:cNvPr>
          <p:cNvGraphicFramePr>
            <a:graphicFrameLocks noGrp="1"/>
          </p:cNvGraphicFramePr>
          <p:nvPr>
            <p:extLst>
              <p:ext uri="{D42A27DB-BD31-4B8C-83A1-F6EECF244321}">
                <p14:modId xmlns:p14="http://schemas.microsoft.com/office/powerpoint/2010/main" val="4032822876"/>
              </p:ext>
            </p:extLst>
          </p:nvPr>
        </p:nvGraphicFramePr>
        <p:xfrm>
          <a:off x="0" y="0"/>
          <a:ext cx="12192000" cy="6858003"/>
        </p:xfrm>
        <a:graphic>
          <a:graphicData uri="http://schemas.openxmlformats.org/drawingml/2006/table">
            <a:tbl>
              <a:tblPr firstRow="1" bandRow="1">
                <a:tableStyleId>{E8034E78-7F5D-4C2E-B375-FC64B27BC917}</a:tableStyleId>
              </a:tblPr>
              <a:tblGrid>
                <a:gridCol w="4036741">
                  <a:extLst>
                    <a:ext uri="{9D8B030D-6E8A-4147-A177-3AD203B41FA5}">
                      <a16:colId xmlns:a16="http://schemas.microsoft.com/office/drawing/2014/main" val="736075419"/>
                    </a:ext>
                  </a:extLst>
                </a:gridCol>
                <a:gridCol w="8155259">
                  <a:extLst>
                    <a:ext uri="{9D8B030D-6E8A-4147-A177-3AD203B41FA5}">
                      <a16:colId xmlns:a16="http://schemas.microsoft.com/office/drawing/2014/main" val="30864809"/>
                    </a:ext>
                  </a:extLst>
                </a:gridCol>
              </a:tblGrid>
              <a:tr h="520473">
                <a:tc>
                  <a:txBody>
                    <a:bodyPr/>
                    <a:lstStyle/>
                    <a:p>
                      <a:pPr algn="ctr"/>
                      <a:r>
                        <a:rPr kumimoji="1" lang="en-US" altLang="ja-JP" sz="2800" dirty="0">
                          <a:latin typeface="Amasis MT Pro Black" panose="02040A04050005020304" pitchFamily="18" charset="0"/>
                        </a:rPr>
                        <a:t>Alpha</a:t>
                      </a:r>
                      <a:r>
                        <a:rPr kumimoji="1" lang="ja-JP" altLang="en-US" sz="2800" dirty="0">
                          <a:latin typeface="Amasis MT Pro Black" panose="02040A04050005020304" pitchFamily="18" charset="0"/>
                        </a:rPr>
                        <a:t>シリーズ</a:t>
                      </a:r>
                    </a:p>
                  </a:txBody>
                  <a:tcPr anchor="ctr">
                    <a:solidFill>
                      <a:schemeClr val="accent2">
                        <a:lumMod val="75000"/>
                      </a:schemeClr>
                    </a:solidFill>
                  </a:tcPr>
                </a:tc>
                <a:tc>
                  <a:txBody>
                    <a:bodyPr/>
                    <a:lstStyle/>
                    <a:p>
                      <a:pPr algn="ctr"/>
                      <a:r>
                        <a:rPr kumimoji="1" lang="ja-JP" altLang="en-US" sz="2800" dirty="0">
                          <a:latin typeface="Amasis MT Pro Black" panose="02040A04050005020304" pitchFamily="18" charset="0"/>
                        </a:rPr>
                        <a:t>概要</a:t>
                      </a:r>
                    </a:p>
                  </a:txBody>
                  <a:tcPr>
                    <a:solidFill>
                      <a:schemeClr val="accent5">
                        <a:lumMod val="75000"/>
                      </a:schemeClr>
                    </a:solidFill>
                  </a:tcPr>
                </a:tc>
                <a:extLst>
                  <a:ext uri="{0D108BD9-81ED-4DB2-BD59-A6C34878D82A}">
                    <a16:rowId xmlns:a16="http://schemas.microsoft.com/office/drawing/2014/main" val="1007552501"/>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1">
                        <a:lumMod val="95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　２０１７年</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5</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月、チャンピオンに勝利</a:t>
                      </a:r>
                    </a:p>
                  </a:txBody>
                  <a:tcPr anchor="ctr">
                    <a:solidFill>
                      <a:schemeClr val="tx1">
                        <a:lumMod val="85000"/>
                        <a:lumOff val="15000"/>
                      </a:schemeClr>
                    </a:solidFill>
                  </a:tcPr>
                </a:tc>
                <a:extLst>
                  <a:ext uri="{0D108BD9-81ED-4DB2-BD59-A6C34878D82A}">
                    <a16:rowId xmlns:a16="http://schemas.microsoft.com/office/drawing/2014/main" val="425997392"/>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AlphaGo 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自己学習型・囲碁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100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勝</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0</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敗</a:t>
                      </a:r>
                    </a:p>
                  </a:txBody>
                  <a:tcPr anchor="ctr">
                    <a:solidFill>
                      <a:schemeClr val="tx1">
                        <a:lumMod val="85000"/>
                        <a:lumOff val="15000"/>
                      </a:schemeClr>
                    </a:solidFill>
                  </a:tcPr>
                </a:tc>
                <a:extLst>
                  <a:ext uri="{0D108BD9-81ED-4DB2-BD59-A6C34878D82A}">
                    <a16:rowId xmlns:a16="http://schemas.microsoft.com/office/drawing/2014/main" val="331844640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2">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囲碁、将棋、チェス　</a:t>
                      </a:r>
                      <a:r>
                        <a:rPr kumimoji="1" lang="en-US" altLang="ja-JP" sz="3200" b="0" dirty="0">
                          <a:solidFill>
                            <a:schemeClr val="bg1"/>
                          </a:solidFill>
                          <a:latin typeface="BIZ UDPゴシック" panose="020B0400000000000000" pitchFamily="50" charset="-128"/>
                          <a:ea typeface="BIZ UDPゴシック" panose="020B0400000000000000" pitchFamily="50" charset="-128"/>
                        </a:rPr>
                        <a:t>AlphaGo Zero</a:t>
                      </a:r>
                      <a:r>
                        <a:rPr kumimoji="1" lang="ja-JP" altLang="en-US" sz="3200" b="0" dirty="0">
                          <a:solidFill>
                            <a:schemeClr val="bg1"/>
                          </a:solidFill>
                          <a:latin typeface="BIZ UDPゴシック" panose="020B0400000000000000" pitchFamily="50" charset="-128"/>
                          <a:ea typeface="BIZ UDPゴシック" panose="020B0400000000000000" pitchFamily="50" charset="-128"/>
                        </a:rPr>
                        <a:t>に勝利</a:t>
                      </a:r>
                    </a:p>
                  </a:txBody>
                  <a:tcPr anchor="ctr">
                    <a:solidFill>
                      <a:schemeClr val="tx1">
                        <a:lumMod val="85000"/>
                        <a:lumOff val="15000"/>
                      </a:schemeClr>
                    </a:solidFill>
                  </a:tcPr>
                </a:tc>
                <a:extLst>
                  <a:ext uri="{0D108BD9-81ED-4DB2-BD59-A6C34878D82A}">
                    <a16:rowId xmlns:a16="http://schemas.microsoft.com/office/drawing/2014/main" val="363022378"/>
                  </a:ext>
                </a:extLst>
              </a:tr>
              <a:tr h="704170">
                <a:tc>
                  <a:txBody>
                    <a:bodyPr/>
                    <a:lstStyle/>
                    <a:p>
                      <a:pPr algn="ctr"/>
                      <a:r>
                        <a:rPr kumimoji="1" lang="en-US" altLang="ja-JP" sz="4000" dirty="0">
                          <a:solidFill>
                            <a:srgbClr val="C00000"/>
                          </a:solidFill>
                          <a:effectLst>
                            <a:outerShdw blurRad="38100" dist="38100" dir="2700000" algn="tl">
                              <a:srgbClr val="000000">
                                <a:alpha val="43137"/>
                              </a:srgbClr>
                            </a:outerShdw>
                          </a:effectLst>
                          <a:latin typeface="Amasis MT Pro Black" panose="02040A04050005020304" pitchFamily="18" charset="0"/>
                        </a:rPr>
                        <a:t>AlphaFold2,3</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3">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タンパク質の遺伝子配列から立体構造予測</a:t>
                      </a:r>
                    </a:p>
                  </a:txBody>
                  <a:tcPr anchor="ctr">
                    <a:solidFill>
                      <a:schemeClr val="tx1">
                        <a:lumMod val="85000"/>
                        <a:lumOff val="15000"/>
                      </a:schemeClr>
                    </a:solidFill>
                  </a:tcPr>
                </a:tc>
                <a:extLst>
                  <a:ext uri="{0D108BD9-81ED-4DB2-BD59-A6C34878D82A}">
                    <a16:rowId xmlns:a16="http://schemas.microsoft.com/office/drawing/2014/main" val="3425128828"/>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AlphaStar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4">
                        <a:lumMod val="40000"/>
                        <a:lumOff val="60000"/>
                      </a:schemeClr>
                    </a:solidFill>
                  </a:tcPr>
                </a:tc>
                <a:tc>
                  <a:txBody>
                    <a:bodyPr/>
                    <a:lstStyle/>
                    <a:p>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リアルタイムストラテジーゲーム「ＳｔａｒＣｒａｆｔ</a:t>
                      </a:r>
                      <a:r>
                        <a:rPr kumimoji="1" lang="en-US" altLang="ja-JP" sz="2700" b="0" i="0" kern="1200" dirty="0">
                          <a:solidFill>
                            <a:schemeClr val="lt1"/>
                          </a:solidFill>
                          <a:effectLst/>
                          <a:latin typeface="BIZ UDPゴシック" panose="020B0400000000000000" pitchFamily="50" charset="-128"/>
                          <a:ea typeface="BIZ UDPゴシック" panose="020B0400000000000000" pitchFamily="50" charset="-128"/>
                          <a:cs typeface="+mn-cs"/>
                        </a:rPr>
                        <a:t>Ⅱ</a:t>
                      </a:r>
                      <a:r>
                        <a:rPr kumimoji="1" lang="ja-JP" altLang="en-US" sz="2700" b="0" i="0" kern="1200" dirty="0">
                          <a:solidFill>
                            <a:schemeClr val="lt1"/>
                          </a:solidFill>
                          <a:effectLst/>
                          <a:latin typeface="BIZ UDPゴシック" panose="020B0400000000000000" pitchFamily="50" charset="-128"/>
                          <a:ea typeface="BIZ UDPゴシック" panose="020B0400000000000000" pitchFamily="50" charset="-128"/>
                          <a:cs typeface="+mn-cs"/>
                        </a:rPr>
                        <a:t>」攻略</a:t>
                      </a:r>
                      <a:endParaRPr kumimoji="1" lang="ja-JP" altLang="en-US" sz="2700" b="0" dirty="0">
                        <a:solidFill>
                          <a:schemeClr val="bg1"/>
                        </a:solidFill>
                        <a:latin typeface="BIZ UDPゴシック" panose="020B0400000000000000" pitchFamily="50" charset="-128"/>
                        <a:ea typeface="BIZ UDPゴシック" panose="020B0400000000000000" pitchFamily="50" charset="-128"/>
                      </a:endParaRPr>
                    </a:p>
                  </a:txBody>
                  <a:tcPr anchor="ctr">
                    <a:solidFill>
                      <a:schemeClr val="tx1">
                        <a:lumMod val="85000"/>
                        <a:lumOff val="15000"/>
                      </a:schemeClr>
                    </a:solidFill>
                  </a:tcPr>
                </a:tc>
                <a:extLst>
                  <a:ext uri="{0D108BD9-81ED-4DB2-BD59-A6C34878D82A}">
                    <a16:rowId xmlns:a16="http://schemas.microsoft.com/office/drawing/2014/main" val="337776484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MuZero</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5">
                        <a:lumMod val="20000"/>
                        <a:lumOff val="8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予備知識ゼロでゲームをマスター</a:t>
                      </a:r>
                    </a:p>
                  </a:txBody>
                  <a:tcPr anchor="ctr">
                    <a:solidFill>
                      <a:schemeClr val="tx1">
                        <a:lumMod val="85000"/>
                        <a:lumOff val="15000"/>
                      </a:schemeClr>
                    </a:solidFill>
                  </a:tcPr>
                </a:tc>
                <a:extLst>
                  <a:ext uri="{0D108BD9-81ED-4DB2-BD59-A6C34878D82A}">
                    <a16:rowId xmlns:a16="http://schemas.microsoft.com/office/drawing/2014/main" val="1916075165"/>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AlphaTensor</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40000"/>
                        <a:lumOff val="60000"/>
                      </a:schemeClr>
                    </a:solidFill>
                  </a:tcPr>
                </a:tc>
                <a:tc>
                  <a:txBody>
                    <a:bodyPr/>
                    <a:lstStyle/>
                    <a:p>
                      <a:r>
                        <a:rPr kumimoji="1" lang="ja-JP" altLang="en-US" sz="3200" b="0" dirty="0">
                          <a:solidFill>
                            <a:schemeClr val="bg1"/>
                          </a:solidFill>
                          <a:latin typeface="BIZ UDPゴシック" panose="020B0400000000000000" pitchFamily="50" charset="-128"/>
                          <a:ea typeface="BIZ UDPゴシック" panose="020B0400000000000000" pitchFamily="50" charset="-128"/>
                        </a:rPr>
                        <a:t>アルゴリズム作成</a:t>
                      </a:r>
                    </a:p>
                  </a:txBody>
                  <a:tcPr anchor="ctr">
                    <a:solidFill>
                      <a:schemeClr val="tx1">
                        <a:lumMod val="85000"/>
                        <a:lumOff val="15000"/>
                      </a:schemeClr>
                    </a:solidFill>
                  </a:tcPr>
                </a:tc>
                <a:extLst>
                  <a:ext uri="{0D108BD9-81ED-4DB2-BD59-A6C34878D82A}">
                    <a16:rowId xmlns:a16="http://schemas.microsoft.com/office/drawing/2014/main" val="2136461943"/>
                  </a:ext>
                </a:extLst>
              </a:tr>
              <a:tr h="704170">
                <a:tc>
                  <a:txBody>
                    <a:bodyPr/>
                    <a:lstStyle/>
                    <a:p>
                      <a:pPr algn="ctr"/>
                      <a:r>
                        <a:rPr kumimoji="1" lang="en-US" altLang="ja-JP" sz="4000" dirty="0" err="1">
                          <a:solidFill>
                            <a:srgbClr val="C00000"/>
                          </a:solidFill>
                          <a:effectLst>
                            <a:outerShdw blurRad="38100" dist="38100" dir="2700000" algn="tl">
                              <a:srgbClr val="000000">
                                <a:alpha val="43137"/>
                              </a:srgbClr>
                            </a:outerShdw>
                          </a:effectLst>
                          <a:latin typeface="Amasis MT Pro Black" panose="02040A04050005020304" pitchFamily="18" charset="0"/>
                        </a:rPr>
                        <a:t>AlphaCode</a:t>
                      </a:r>
                      <a:endParaRPr kumimoji="1" lang="ja-JP" altLang="en-US" sz="40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accent6">
                        <a:lumMod val="20000"/>
                        <a:lumOff val="80000"/>
                      </a:schemeClr>
                    </a:solidFill>
                  </a:tcPr>
                </a:tc>
                <a:tc>
                  <a:txBody>
                    <a:bodyPr/>
                    <a:lstStyle/>
                    <a:p>
                      <a:r>
                        <a:rPr kumimoji="1" lang="ja-JP" altLang="en-US" sz="2200" b="0" dirty="0">
                          <a:solidFill>
                            <a:schemeClr val="bg1"/>
                          </a:solidFill>
                          <a:latin typeface="BIZ UDPゴシック" panose="020B0400000000000000" pitchFamily="50" charset="-128"/>
                          <a:ea typeface="BIZ UDPゴシック" panose="020B0400000000000000" pitchFamily="50" charset="-128"/>
                        </a:rPr>
                        <a:t>プログラミング生成　２０２２年</a:t>
                      </a:r>
                      <a:r>
                        <a:rPr kumimoji="1" lang="en-US" altLang="ja-JP" sz="2200" b="0" dirty="0">
                          <a:solidFill>
                            <a:schemeClr val="bg1"/>
                          </a:solidFill>
                          <a:latin typeface="BIZ UDPゴシック" panose="020B0400000000000000" pitchFamily="50" charset="-128"/>
                          <a:ea typeface="BIZ UDPゴシック" panose="020B0400000000000000" pitchFamily="50" charset="-128"/>
                        </a:rPr>
                        <a:t>2</a:t>
                      </a:r>
                      <a:r>
                        <a:rPr kumimoji="1" lang="ja-JP" altLang="en-US" sz="2200" b="0" dirty="0">
                          <a:solidFill>
                            <a:schemeClr val="bg1"/>
                          </a:solidFill>
                          <a:latin typeface="BIZ UDPゴシック" panose="020B0400000000000000" pitchFamily="50" charset="-128"/>
                          <a:ea typeface="BIZ UDPゴシック" panose="020B0400000000000000" pitchFamily="50" charset="-128"/>
                        </a:rPr>
                        <a:t>月プログラミングコンテスト参加</a:t>
                      </a:r>
                    </a:p>
                  </a:txBody>
                  <a:tcPr anchor="ctr">
                    <a:solidFill>
                      <a:schemeClr val="tx1">
                        <a:lumMod val="85000"/>
                        <a:lumOff val="15000"/>
                      </a:schemeClr>
                    </a:solidFill>
                  </a:tcPr>
                </a:tc>
                <a:extLst>
                  <a:ext uri="{0D108BD9-81ED-4DB2-BD59-A6C34878D82A}">
                    <a16:rowId xmlns:a16="http://schemas.microsoft.com/office/drawing/2014/main" val="729669490"/>
                  </a:ext>
                </a:extLst>
              </a:tr>
              <a:tr h="704170">
                <a:tc>
                  <a:txBody>
                    <a:bodyPr/>
                    <a:lstStyle/>
                    <a:p>
                      <a:pPr algn="ctr"/>
                      <a:r>
                        <a:rPr kumimoji="1" lang="en-US" altLang="ja-JP" sz="3600" dirty="0">
                          <a:solidFill>
                            <a:srgbClr val="C00000"/>
                          </a:solidFill>
                          <a:effectLst>
                            <a:outerShdw blurRad="38100" dist="38100" dir="2700000" algn="tl">
                              <a:srgbClr val="000000">
                                <a:alpha val="43137"/>
                              </a:srgbClr>
                            </a:outerShdw>
                          </a:effectLst>
                          <a:latin typeface="Amasis MT Pro Black" panose="02040A04050005020304" pitchFamily="18" charset="0"/>
                        </a:rPr>
                        <a:t>AlphaMissense</a:t>
                      </a:r>
                      <a:endParaRPr kumimoji="1" lang="ja-JP" altLang="en-US" sz="3600" dirty="0">
                        <a:solidFill>
                          <a:srgbClr val="C00000"/>
                        </a:solidFill>
                        <a:effectLst>
                          <a:outerShdw blurRad="38100" dist="38100" dir="2700000" algn="tl">
                            <a:srgbClr val="000000">
                              <a:alpha val="43137"/>
                            </a:srgbClr>
                          </a:outerShdw>
                        </a:effectLst>
                        <a:latin typeface="Amasis MT Pro Black" panose="02040A04050005020304" pitchFamily="18" charset="0"/>
                      </a:endParaRPr>
                    </a:p>
                  </a:txBody>
                  <a:tcPr>
                    <a:solidFill>
                      <a:schemeClr val="bg2">
                        <a:lumMod val="90000"/>
                      </a:schemeClr>
                    </a:solidFill>
                  </a:tcPr>
                </a:tc>
                <a:tc>
                  <a:txBody>
                    <a:bodyPr/>
                    <a:lstStyle/>
                    <a:p>
                      <a:pPr defTabSz="919163"/>
                      <a:r>
                        <a:rPr kumimoji="1" lang="ja-JP" altLang="en-US" sz="3200" b="0" dirty="0">
                          <a:solidFill>
                            <a:schemeClr val="bg1"/>
                          </a:solidFill>
                          <a:latin typeface="BIZ UDPゴシック" panose="020B0400000000000000" pitchFamily="50" charset="-128"/>
                          <a:ea typeface="BIZ UDPゴシック" panose="020B0400000000000000" pitchFamily="50" charset="-128"/>
                        </a:rPr>
                        <a:t>ミセンス変異から発症しうる疾病を予測</a:t>
                      </a:r>
                    </a:p>
                  </a:txBody>
                  <a:tcPr anchor="ctr">
                    <a:solidFill>
                      <a:schemeClr val="tx1">
                        <a:lumMod val="85000"/>
                        <a:lumOff val="15000"/>
                      </a:schemeClr>
                    </a:solidFill>
                  </a:tcPr>
                </a:tc>
                <a:extLst>
                  <a:ext uri="{0D108BD9-81ED-4DB2-BD59-A6C34878D82A}">
                    <a16:rowId xmlns:a16="http://schemas.microsoft.com/office/drawing/2014/main" val="1348322994"/>
                  </a:ext>
                </a:extLst>
              </a:tr>
            </a:tbl>
          </a:graphicData>
        </a:graphic>
      </p:graphicFrame>
    </p:spTree>
    <p:extLst>
      <p:ext uri="{BB962C8B-B14F-4D97-AF65-F5344CB8AC3E}">
        <p14:creationId xmlns:p14="http://schemas.microsoft.com/office/powerpoint/2010/main" val="214732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274838"/>
            <a:ext cx="12192000" cy="2308324"/>
          </a:xfrm>
          <a:prstGeom prst="rect">
            <a:avLst/>
          </a:prstGeom>
          <a:noFill/>
        </p:spPr>
        <p:txBody>
          <a:bodyPr wrap="square" rtlCol="0">
            <a:spAutoFit/>
          </a:bodyPr>
          <a:lstStyle/>
          <a:p>
            <a:pPr algn="ctr"/>
            <a:r>
              <a:rPr kumimoji="1" lang="en-US" altLang="ja-JP" sz="7200" b="1" dirty="0">
                <a:solidFill>
                  <a:schemeClr val="bg1"/>
                </a:solidFill>
                <a:latin typeface="Arial Rounded MT Bold" panose="020F0704030504030204" pitchFamily="34" charset="0"/>
                <a:ea typeface="BIZ UDPゴシック" panose="020B0400000000000000" pitchFamily="50" charset="-128"/>
              </a:rPr>
              <a:t>DeepMind</a:t>
            </a:r>
          </a:p>
          <a:p>
            <a:pPr algn="ctr"/>
            <a:r>
              <a:rPr kumimoji="1" lang="en-US" altLang="ja-JP" sz="7200" b="1" dirty="0">
                <a:solidFill>
                  <a:schemeClr val="bg1"/>
                </a:solidFill>
                <a:latin typeface="Arial Rounded MT Bold" panose="020F0704030504030204" pitchFamily="34" charset="0"/>
                <a:ea typeface="BIZ UDPゴシック" panose="020B0400000000000000" pitchFamily="50" charset="-128"/>
              </a:rPr>
              <a:t>AlphaFold</a:t>
            </a:r>
            <a:r>
              <a:rPr kumimoji="1" lang="ja-JP" altLang="en-US" sz="7200" b="1" dirty="0">
                <a:solidFill>
                  <a:schemeClr val="bg1"/>
                </a:solidFill>
                <a:latin typeface="Arial Rounded MT Bold" panose="020F0704030504030204" pitchFamily="34" charset="0"/>
                <a:ea typeface="BIZ UDPゴシック" panose="020B0400000000000000" pitchFamily="50" charset="-128"/>
              </a:rPr>
              <a:t>シリーズ</a:t>
            </a:r>
          </a:p>
        </p:txBody>
      </p:sp>
    </p:spTree>
    <p:extLst>
      <p:ext uri="{BB962C8B-B14F-4D97-AF65-F5344CB8AC3E}">
        <p14:creationId xmlns:p14="http://schemas.microsoft.com/office/powerpoint/2010/main" val="143853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0B44760-639E-8928-B558-D3BA4E68D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780" y="246946"/>
            <a:ext cx="5986515" cy="666024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bg1"/>
                </a:solidFill>
                <a:latin typeface="BIZ UDPゴシック" panose="020B0400000000000000" pitchFamily="50" charset="-128"/>
                <a:ea typeface="BIZ UDPゴシック" panose="020B0400000000000000" pitchFamily="50" charset="-128"/>
              </a:rPr>
              <a:t>DeepMind </a:t>
            </a:r>
            <a:r>
              <a:rPr kumimoji="1" lang="ja-JP" altLang="en-US" sz="2400" dirty="0">
                <a:solidFill>
                  <a:schemeClr val="bg1"/>
                </a:solidFill>
                <a:latin typeface="BIZ UDPゴシック" panose="020B0400000000000000" pitchFamily="50" charset="-128"/>
                <a:ea typeface="BIZ UDPゴシック" panose="020B0400000000000000" pitchFamily="50" charset="-128"/>
              </a:rPr>
              <a:t>ラスカー賞を受賞</a:t>
            </a:r>
          </a:p>
        </p:txBody>
      </p:sp>
      <p:sp>
        <p:nvSpPr>
          <p:cNvPr id="4" name="テキスト ボックス 3">
            <a:extLst>
              <a:ext uri="{FF2B5EF4-FFF2-40B4-BE49-F238E27FC236}">
                <a16:creationId xmlns:a16="http://schemas.microsoft.com/office/drawing/2014/main" id="{D2627402-2679-5C2E-3AE9-6E9E66B2AE34}"/>
              </a:ext>
            </a:extLst>
          </p:cNvPr>
          <p:cNvSpPr txBox="1"/>
          <p:nvPr/>
        </p:nvSpPr>
        <p:spPr>
          <a:xfrm>
            <a:off x="7142360" y="6636896"/>
            <a:ext cx="4101354" cy="215444"/>
          </a:xfrm>
          <a:prstGeom prst="rect">
            <a:avLst/>
          </a:prstGeom>
          <a:noFill/>
        </p:spPr>
        <p:txBody>
          <a:bodyPr wrap="square">
            <a:spAutoFit/>
          </a:bodyPr>
          <a:lstStyle/>
          <a:p>
            <a:pPr algn="ctr"/>
            <a:r>
              <a:rPr lang="en-US" altLang="ja-JP" sz="800" dirty="0">
                <a:latin typeface="Amasis MT Pro Medium" panose="02040604050005020304" pitchFamily="18" charset="0"/>
                <a:ea typeface="BIZ UDPゴシック" panose="020B0400000000000000" pitchFamily="50" charset="-128"/>
              </a:rPr>
              <a:t>https://laskerfoundation.org/wp-content/uploads/2023/09/2023-basic-01.png</a:t>
            </a:r>
            <a:endParaRPr lang="ja-JP" altLang="en-US" sz="800" dirty="0">
              <a:latin typeface="Amasis MT Pro Medium" panose="02040604050005020304" pitchFamily="18"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AFD7D5A-D255-7A68-A115-A44281B9E15A}"/>
              </a:ext>
            </a:extLst>
          </p:cNvPr>
          <p:cNvSpPr txBox="1"/>
          <p:nvPr/>
        </p:nvSpPr>
        <p:spPr>
          <a:xfrm rot="16200000">
            <a:off x="-468958" y="5289509"/>
            <a:ext cx="2130341" cy="230832"/>
          </a:xfrm>
          <a:prstGeom prst="rect">
            <a:avLst/>
          </a:prstGeom>
          <a:noFill/>
        </p:spPr>
        <p:txBody>
          <a:bodyPr wrap="square">
            <a:spAutoFit/>
          </a:bodyPr>
          <a:lstStyle/>
          <a:p>
            <a:pPr algn="ctr"/>
            <a:r>
              <a:rPr lang="en-US" altLang="ja-JP" sz="900" dirty="0">
                <a:latin typeface="BIZ UDPゴシック" panose="020B0400000000000000" pitchFamily="50" charset="-128"/>
                <a:ea typeface="BIZ UDPゴシック" panose="020B0400000000000000" pitchFamily="50" charset="-128"/>
              </a:rPr>
              <a:t>https://youtu.be/8ihsMydTKI4</a:t>
            </a:r>
            <a:endParaRPr lang="ja-JP" altLang="en-US" sz="900"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52012DB7-6B88-74AC-34B5-35DDAE28D997}"/>
              </a:ext>
            </a:extLst>
          </p:cNvPr>
          <p:cNvSpPr/>
          <p:nvPr/>
        </p:nvSpPr>
        <p:spPr>
          <a:xfrm>
            <a:off x="2589049" y="509219"/>
            <a:ext cx="5854176"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ラスカー賞受賞は、ノーベル医学生理学賞への第一歩</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E1B71C8F-1A79-FD75-64FD-FDE243C7C380}"/>
              </a:ext>
            </a:extLst>
          </p:cNvPr>
          <p:cNvSpPr txBox="1"/>
          <p:nvPr/>
        </p:nvSpPr>
        <p:spPr>
          <a:xfrm>
            <a:off x="2494130" y="894628"/>
            <a:ext cx="6044014" cy="261610"/>
          </a:xfrm>
          <a:prstGeom prst="rect">
            <a:avLst/>
          </a:prstGeom>
          <a:noFill/>
        </p:spPr>
        <p:txBody>
          <a:bodyPr wrap="square">
            <a:spAutoFit/>
          </a:bodyPr>
          <a:lstStyle/>
          <a:p>
            <a:r>
              <a:rPr lang="en-US" altLang="ja-JP" sz="1100" b="0" i="0" dirty="0">
                <a:solidFill>
                  <a:srgbClr val="080000"/>
                </a:solidFill>
                <a:effectLst/>
                <a:latin typeface="BIZ UDゴシック" panose="020B0400000000000000" pitchFamily="49" charset="-128"/>
                <a:ea typeface="BIZ UDゴシック" panose="020B0400000000000000" pitchFamily="49" charset="-128"/>
              </a:rPr>
              <a:t>[</a:t>
            </a:r>
            <a:r>
              <a:rPr lang="ja-JP" altLang="en-US" sz="1100" b="0" i="0" dirty="0">
                <a:solidFill>
                  <a:srgbClr val="080000"/>
                </a:solidFill>
                <a:effectLst/>
                <a:latin typeface="BIZ UDゴシック" panose="020B0400000000000000" pitchFamily="49" charset="-128"/>
                <a:ea typeface="BIZ UDゴシック" panose="020B0400000000000000" pitchFamily="49" charset="-128"/>
              </a:rPr>
              <a:t>出典</a:t>
            </a:r>
            <a:r>
              <a:rPr lang="en-US" altLang="ja-JP" sz="1100" b="0" i="0" dirty="0">
                <a:solidFill>
                  <a:srgbClr val="080000"/>
                </a:solidFill>
                <a:effectLst/>
                <a:latin typeface="BIZ UDゴシック" panose="020B0400000000000000" pitchFamily="49" charset="-128"/>
                <a:ea typeface="BIZ UDゴシック" panose="020B0400000000000000" pitchFamily="49" charset="-128"/>
              </a:rPr>
              <a:t>] </a:t>
            </a:r>
            <a:r>
              <a:rPr lang="en-US" altLang="ja-JP" sz="1100" b="1" i="0" dirty="0">
                <a:solidFill>
                  <a:srgbClr val="080000"/>
                </a:solidFill>
                <a:effectLst/>
                <a:latin typeface="BIZ UDゴシック" panose="020B0400000000000000" pitchFamily="49" charset="-128"/>
                <a:ea typeface="BIZ UDゴシック" panose="020B0400000000000000" pitchFamily="49" charset="-128"/>
              </a:rPr>
              <a:t>Lasker Foundation 2023 Winners. </a:t>
            </a:r>
            <a:r>
              <a:rPr lang="en-US" altLang="ja-JP" sz="1100" b="1" i="0" u="sng" dirty="0">
                <a:solidFill>
                  <a:srgbClr val="0088E7"/>
                </a:solidFill>
                <a:effectLst/>
                <a:latin typeface="BIZ UDゴシック" panose="020B0400000000000000" pitchFamily="49" charset="-128"/>
                <a:ea typeface="BIZ UDゴシック" panose="020B0400000000000000" pitchFamily="49" charset="-128"/>
                <a:hlinkClick r:id="rId3"/>
              </a:rPr>
              <a:t>AlphaFold—for predicting protein structures</a:t>
            </a:r>
            <a:endParaRPr lang="ja-JP" altLang="en-US" sz="1100" dirty="0">
              <a:latin typeface="BIZ UDゴシック" panose="020B0400000000000000" pitchFamily="49" charset="-128"/>
              <a:ea typeface="BIZ UDゴシック" panose="020B0400000000000000" pitchFamily="49" charset="-128"/>
            </a:endParaRPr>
          </a:p>
        </p:txBody>
      </p:sp>
      <p:sp>
        <p:nvSpPr>
          <p:cNvPr id="12" name="テキスト ボックス 11">
            <a:extLst>
              <a:ext uri="{FF2B5EF4-FFF2-40B4-BE49-F238E27FC236}">
                <a16:creationId xmlns:a16="http://schemas.microsoft.com/office/drawing/2014/main" id="{0742B6D7-A058-72AB-6A3C-49C1C5DC74A9}"/>
              </a:ext>
            </a:extLst>
          </p:cNvPr>
          <p:cNvSpPr txBox="1"/>
          <p:nvPr/>
        </p:nvSpPr>
        <p:spPr>
          <a:xfrm>
            <a:off x="4370095" y="1541647"/>
            <a:ext cx="3457518" cy="1815882"/>
          </a:xfrm>
          <a:prstGeom prst="rect">
            <a:avLst/>
          </a:prstGeom>
          <a:noFill/>
        </p:spPr>
        <p:txBody>
          <a:bodyPr wrap="square">
            <a:spAutoFit/>
          </a:bodyPr>
          <a:lstStyle/>
          <a:p>
            <a:r>
              <a:rPr lang="en-US" altLang="ja-JP" sz="1600" b="1" i="0" dirty="0">
                <a:solidFill>
                  <a:srgbClr val="080000"/>
                </a:solidFill>
                <a:effectLst/>
                <a:latin typeface="BIZ UDPゴシック" panose="020B0400000000000000" pitchFamily="50" charset="-128"/>
                <a:ea typeface="BIZ UDPゴシック" panose="020B0400000000000000" pitchFamily="50" charset="-128"/>
              </a:rPr>
              <a:t>Google DeepMind</a:t>
            </a:r>
            <a:r>
              <a:rPr lang="ja-JP" altLang="en-US" sz="1600" b="1" i="0" dirty="0">
                <a:solidFill>
                  <a:srgbClr val="080000"/>
                </a:solidFill>
                <a:effectLst/>
                <a:latin typeface="BIZ UDPゴシック" panose="020B0400000000000000" pitchFamily="50" charset="-128"/>
                <a:ea typeface="BIZ UDPゴシック" panose="020B0400000000000000" pitchFamily="50" charset="-128"/>
              </a:rPr>
              <a:t>社の</a:t>
            </a:r>
            <a:endParaRPr lang="en-US" altLang="ja-JP" sz="1600" b="1"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600" b="1" i="0" dirty="0">
                <a:solidFill>
                  <a:srgbClr val="080000"/>
                </a:solidFill>
                <a:effectLst/>
                <a:latin typeface="BIZ UDPゴシック" panose="020B0400000000000000" pitchFamily="50" charset="-128"/>
                <a:ea typeface="BIZ UDPゴシック" panose="020B0400000000000000" pitchFamily="50" charset="-128"/>
              </a:rPr>
              <a:t>CEO </a:t>
            </a:r>
            <a:r>
              <a:rPr lang="en-US" altLang="ja-JP" sz="1600" b="1" i="0" dirty="0" err="1">
                <a:solidFill>
                  <a:srgbClr val="080000"/>
                </a:solidFill>
                <a:effectLst/>
                <a:latin typeface="BIZ UDPゴシック" panose="020B0400000000000000" pitchFamily="50" charset="-128"/>
                <a:ea typeface="BIZ UDPゴシック" panose="020B0400000000000000" pitchFamily="50" charset="-128"/>
              </a:rPr>
              <a:t>Demis</a:t>
            </a:r>
            <a:r>
              <a:rPr lang="en-US" altLang="ja-JP" sz="1600" b="1" i="0" dirty="0">
                <a:solidFill>
                  <a:srgbClr val="080000"/>
                </a:solidFill>
                <a:effectLst/>
                <a:latin typeface="BIZ UDPゴシック" panose="020B0400000000000000" pitchFamily="50" charset="-128"/>
                <a:ea typeface="BIZ UDPゴシック" panose="020B0400000000000000" pitchFamily="50" charset="-128"/>
              </a:rPr>
              <a:t> Hassabis</a:t>
            </a:r>
            <a:r>
              <a:rPr lang="ja-JP" altLang="en-US" sz="1600" b="1" i="0" dirty="0">
                <a:solidFill>
                  <a:srgbClr val="080000"/>
                </a:solidFill>
                <a:effectLst/>
                <a:latin typeface="BIZ UDPゴシック" panose="020B0400000000000000" pitchFamily="50" charset="-128"/>
                <a:ea typeface="BIZ UDPゴシック" panose="020B0400000000000000" pitchFamily="50" charset="-128"/>
              </a:rPr>
              <a:t>と</a:t>
            </a:r>
            <a:endParaRPr lang="en-US" altLang="ja-JP" sz="1600" b="1"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600" b="1" i="0" dirty="0">
                <a:solidFill>
                  <a:srgbClr val="080000"/>
                </a:solidFill>
                <a:effectLst/>
                <a:latin typeface="BIZ UDPゴシック" panose="020B0400000000000000" pitchFamily="50" charset="-128"/>
                <a:ea typeface="BIZ UDPゴシック" panose="020B0400000000000000" pitchFamily="50" charset="-128"/>
              </a:rPr>
              <a:t>senior research scientist</a:t>
            </a:r>
            <a:r>
              <a:rPr lang="ja-JP" altLang="en-US" sz="1600" b="1" i="0" dirty="0">
                <a:solidFill>
                  <a:srgbClr val="080000"/>
                </a:solidFill>
                <a:effectLst/>
                <a:latin typeface="BIZ UDPゴシック" panose="020B0400000000000000" pitchFamily="50" charset="-128"/>
                <a:ea typeface="BIZ UDPゴシック" panose="020B0400000000000000" pitchFamily="50" charset="-128"/>
              </a:rPr>
              <a:t>の</a:t>
            </a:r>
            <a:r>
              <a:rPr lang="en-US" altLang="ja-JP" sz="1600" b="1" i="0" dirty="0">
                <a:solidFill>
                  <a:srgbClr val="080000"/>
                </a:solidFill>
                <a:effectLst/>
                <a:latin typeface="BIZ UDPゴシック" panose="020B0400000000000000" pitchFamily="50" charset="-128"/>
                <a:ea typeface="BIZ UDPゴシック" panose="020B0400000000000000" pitchFamily="50" charset="-128"/>
              </a:rPr>
              <a:t>John Jumper</a:t>
            </a:r>
            <a:r>
              <a:rPr lang="ja-JP" altLang="en-US" sz="1600" b="1" i="0" dirty="0">
                <a:solidFill>
                  <a:srgbClr val="080000"/>
                </a:solidFill>
                <a:effectLst/>
                <a:latin typeface="BIZ UDPゴシック" panose="020B0400000000000000" pitchFamily="50" charset="-128"/>
                <a:ea typeface="BIZ UDPゴシック" panose="020B0400000000000000" pitchFamily="50" charset="-128"/>
              </a:rPr>
              <a:t>が、</a:t>
            </a:r>
            <a:endParaRPr lang="en-US" altLang="ja-JP" sz="1600" b="1"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600" b="1" i="0" dirty="0">
                <a:solidFill>
                  <a:srgbClr val="080000"/>
                </a:solidFill>
                <a:effectLst/>
                <a:latin typeface="BIZ UDPゴシック" panose="020B0400000000000000" pitchFamily="50" charset="-128"/>
                <a:ea typeface="BIZ UDPゴシック" panose="020B0400000000000000" pitchFamily="50" charset="-128"/>
              </a:rPr>
              <a:t>AlphaFold</a:t>
            </a:r>
            <a:r>
              <a:rPr lang="ja-JP" altLang="en-US" sz="1600" b="1" i="0" dirty="0">
                <a:solidFill>
                  <a:srgbClr val="080000"/>
                </a:solidFill>
                <a:effectLst/>
                <a:latin typeface="BIZ UDPゴシック" panose="020B0400000000000000" pitchFamily="50" charset="-128"/>
                <a:ea typeface="BIZ UDPゴシック" panose="020B0400000000000000" pitchFamily="50" charset="-128"/>
              </a:rPr>
              <a:t>の研究により、</a:t>
            </a:r>
            <a:endParaRPr lang="en-US" altLang="ja-JP" sz="1600" b="1" i="0" dirty="0">
              <a:solidFill>
                <a:srgbClr val="080000"/>
              </a:solidFill>
              <a:effectLst/>
              <a:latin typeface="BIZ UDPゴシック" panose="020B0400000000000000" pitchFamily="50" charset="-128"/>
              <a:ea typeface="BIZ UDPゴシック" panose="020B0400000000000000" pitchFamily="50" charset="-128"/>
            </a:endParaRPr>
          </a:p>
          <a:p>
            <a:r>
              <a:rPr lang="ja-JP" altLang="en-US" sz="1600" b="1" i="0" dirty="0">
                <a:solidFill>
                  <a:srgbClr val="080000"/>
                </a:solidFill>
                <a:effectLst/>
                <a:latin typeface="BIZ UDPゴシック" panose="020B0400000000000000" pitchFamily="50" charset="-128"/>
                <a:ea typeface="BIZ UDPゴシック" panose="020B0400000000000000" pitchFamily="50" charset="-128"/>
              </a:rPr>
              <a:t>ラスカー賞の中で、</a:t>
            </a:r>
            <a:r>
              <a:rPr lang="ja-JP" altLang="en-US" sz="1600" b="1" i="0" u="none" strike="noStrike" dirty="0">
                <a:solidFill>
                  <a:srgbClr val="0088E7"/>
                </a:solidFill>
                <a:effectLst/>
                <a:latin typeface="BIZ UDPゴシック" panose="020B0400000000000000" pitchFamily="50" charset="-128"/>
                <a:ea typeface="BIZ UDPゴシック" panose="020B0400000000000000" pitchFamily="50" charset="-128"/>
                <a:hlinkClick r:id="rId4"/>
              </a:rPr>
              <a:t>アルバート・ラスカー基礎医学研究賞</a:t>
            </a:r>
            <a:r>
              <a:rPr lang="ja-JP" altLang="en-US" sz="1600" b="1" i="0" dirty="0">
                <a:solidFill>
                  <a:srgbClr val="080000"/>
                </a:solidFill>
                <a:effectLst/>
                <a:latin typeface="BIZ UDPゴシック" panose="020B0400000000000000" pitchFamily="50" charset="-128"/>
                <a:ea typeface="BIZ UDPゴシック" panose="020B0400000000000000" pitchFamily="50" charset="-128"/>
              </a:rPr>
              <a:t>を受賞。</a:t>
            </a:r>
            <a:endParaRPr lang="ja-JP" altLang="en-US" sz="1600" b="1" dirty="0">
              <a:latin typeface="BIZ UDPゴシック" panose="020B0400000000000000" pitchFamily="50" charset="-128"/>
              <a:ea typeface="BIZ UDPゴシック" panose="020B0400000000000000" pitchFamily="50" charset="-128"/>
            </a:endParaRPr>
          </a:p>
        </p:txBody>
      </p:sp>
      <p:pic>
        <p:nvPicPr>
          <p:cNvPr id="14" name="図 13">
            <a:extLst>
              <a:ext uri="{FF2B5EF4-FFF2-40B4-BE49-F238E27FC236}">
                <a16:creationId xmlns:a16="http://schemas.microsoft.com/office/drawing/2014/main" id="{D7F12D0D-B0B4-79AF-8868-6CD8E61CD240}"/>
              </a:ext>
            </a:extLst>
          </p:cNvPr>
          <p:cNvPicPr>
            <a:picLocks noChangeAspect="1"/>
          </p:cNvPicPr>
          <p:nvPr/>
        </p:nvPicPr>
        <p:blipFill>
          <a:blip r:embed="rId5"/>
          <a:stretch>
            <a:fillRect/>
          </a:stretch>
        </p:blipFill>
        <p:spPr>
          <a:xfrm>
            <a:off x="120572" y="1246421"/>
            <a:ext cx="4243817" cy="2582665"/>
          </a:xfrm>
          <a:prstGeom prst="rect">
            <a:avLst/>
          </a:prstGeom>
        </p:spPr>
      </p:pic>
      <p:pic>
        <p:nvPicPr>
          <p:cNvPr id="13" name="図 12">
            <a:extLst>
              <a:ext uri="{FF2B5EF4-FFF2-40B4-BE49-F238E27FC236}">
                <a16:creationId xmlns:a16="http://schemas.microsoft.com/office/drawing/2014/main" id="{64F70F32-3E42-26DD-4E2F-5298A8D8108E}"/>
              </a:ext>
            </a:extLst>
          </p:cNvPr>
          <p:cNvPicPr>
            <a:picLocks noChangeAspect="1"/>
          </p:cNvPicPr>
          <p:nvPr/>
        </p:nvPicPr>
        <p:blipFill>
          <a:blip r:embed="rId6"/>
          <a:stretch>
            <a:fillRect/>
          </a:stretch>
        </p:blipFill>
        <p:spPr>
          <a:xfrm>
            <a:off x="717333" y="3867739"/>
            <a:ext cx="5202074" cy="2897228"/>
          </a:xfrm>
          <a:prstGeom prst="rect">
            <a:avLst/>
          </a:prstGeom>
        </p:spPr>
      </p:pic>
    </p:spTree>
    <p:extLst>
      <p:ext uri="{BB962C8B-B14F-4D97-AF65-F5344CB8AC3E}">
        <p14:creationId xmlns:p14="http://schemas.microsoft.com/office/powerpoint/2010/main" val="835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ノーベル賞を</a:t>
            </a:r>
            <a:r>
              <a:rPr kumimoji="1" lang="en-US" altLang="ja-JP" sz="2400" dirty="0">
                <a:solidFill>
                  <a:schemeClr val="bg1"/>
                </a:solidFill>
                <a:latin typeface="BIZ UDPゴシック" panose="020B0400000000000000" pitchFamily="50" charset="-128"/>
                <a:ea typeface="BIZ UDPゴシック" panose="020B0400000000000000" pitchFamily="50" charset="-128"/>
              </a:rPr>
              <a:t>2</a:t>
            </a:r>
            <a:r>
              <a:rPr lang="ja-JP" altLang="en-US" sz="2400" dirty="0">
                <a:solidFill>
                  <a:schemeClr val="bg1"/>
                </a:solidFill>
                <a:latin typeface="BIZ UDPゴシック" panose="020B0400000000000000" pitchFamily="50" charset="-128"/>
                <a:ea typeface="BIZ UDPゴシック" panose="020B0400000000000000" pitchFamily="50" charset="-128"/>
              </a:rPr>
              <a:t>度授賞する可能性？</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A50C498E-F9B2-DE7C-CB53-0B297BEBC642}"/>
              </a:ext>
            </a:extLst>
          </p:cNvPr>
          <p:cNvSpPr/>
          <p:nvPr/>
        </p:nvSpPr>
        <p:spPr>
          <a:xfrm>
            <a:off x="906085" y="1532379"/>
            <a:ext cx="2668859" cy="17024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a:solidFill>
                  <a:schemeClr val="tx1"/>
                </a:solidFill>
                <a:latin typeface="Arial Rounded MT Bold" panose="020F0704030504030204" pitchFamily="34" charset="0"/>
              </a:rPr>
              <a:t>Alphafold</a:t>
            </a:r>
            <a:br>
              <a:rPr kumimoji="1" lang="en-US" altLang="ja-JP" sz="2800" dirty="0">
                <a:solidFill>
                  <a:schemeClr val="tx1"/>
                </a:solidFill>
                <a:latin typeface="Arial Rounded MT Bold" panose="020F0704030504030204" pitchFamily="34" charset="0"/>
              </a:rPr>
            </a:br>
            <a:r>
              <a:rPr kumimoji="1" lang="en-US" altLang="ja-JP" sz="2800" dirty="0">
                <a:solidFill>
                  <a:schemeClr val="tx1"/>
                </a:solidFill>
                <a:latin typeface="Arial Rounded MT Bold" panose="020F0704030504030204" pitchFamily="34" charset="0"/>
              </a:rPr>
              <a:t>Alphafold2</a:t>
            </a:r>
          </a:p>
          <a:p>
            <a:pPr algn="ctr"/>
            <a:r>
              <a:rPr lang="en-US" altLang="ja-JP" sz="2800" dirty="0">
                <a:solidFill>
                  <a:schemeClr val="tx1"/>
                </a:solidFill>
                <a:latin typeface="Arial Rounded MT Bold" panose="020F0704030504030204" pitchFamily="34" charset="0"/>
              </a:rPr>
              <a:t>Alphafold3</a:t>
            </a:r>
            <a:endParaRPr kumimoji="1" lang="ja-JP" altLang="en-US" sz="2800" dirty="0">
              <a:solidFill>
                <a:schemeClr val="tx1"/>
              </a:solidFill>
              <a:latin typeface="Arial Rounded MT Bold" panose="020F0704030504030204" pitchFamily="34" charset="0"/>
            </a:endParaRPr>
          </a:p>
        </p:txBody>
      </p:sp>
      <p:sp>
        <p:nvSpPr>
          <p:cNvPr id="5" name="矢印: 右 4">
            <a:extLst>
              <a:ext uri="{FF2B5EF4-FFF2-40B4-BE49-F238E27FC236}">
                <a16:creationId xmlns:a16="http://schemas.microsoft.com/office/drawing/2014/main" id="{3934A679-D174-94A6-22BB-3172CEDEBE60}"/>
              </a:ext>
            </a:extLst>
          </p:cNvPr>
          <p:cNvSpPr/>
          <p:nvPr/>
        </p:nvSpPr>
        <p:spPr>
          <a:xfrm>
            <a:off x="3686455" y="1974711"/>
            <a:ext cx="1397619" cy="81775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B0C2610-0A2C-D4A4-F278-612BAC854A33}"/>
              </a:ext>
            </a:extLst>
          </p:cNvPr>
          <p:cNvSpPr txBox="1"/>
          <p:nvPr/>
        </p:nvSpPr>
        <p:spPr>
          <a:xfrm>
            <a:off x="5084074" y="1974711"/>
            <a:ext cx="6571786" cy="646331"/>
          </a:xfrm>
          <a:prstGeom prst="rect">
            <a:avLst/>
          </a:prstGeom>
          <a:noFill/>
        </p:spPr>
        <p:txBody>
          <a:bodyPr wrap="square" rtlCol="0">
            <a:spAutoFit/>
          </a:bodyPr>
          <a:lstStyle/>
          <a:p>
            <a:pPr algn="ctr"/>
            <a:r>
              <a:rPr kumimoji="1" lang="en-US" altLang="ja-JP" sz="3600" dirty="0">
                <a:latin typeface="BIZ UDPゴシック" panose="020B0400000000000000" pitchFamily="50" charset="-128"/>
                <a:ea typeface="BIZ UDPゴシック" panose="020B0400000000000000" pitchFamily="50" charset="-128"/>
              </a:rPr>
              <a:t>2024</a:t>
            </a:r>
            <a:r>
              <a:rPr kumimoji="1" lang="ja-JP" altLang="en-US" sz="3600" dirty="0">
                <a:latin typeface="BIZ UDPゴシック" panose="020B0400000000000000" pitchFamily="50" charset="-128"/>
                <a:ea typeface="BIZ UDPゴシック" panose="020B0400000000000000" pitchFamily="50" charset="-128"/>
              </a:rPr>
              <a:t>年</a:t>
            </a:r>
            <a:r>
              <a:rPr kumimoji="1" lang="ja-JP" altLang="en-US" sz="3600" b="1" dirty="0">
                <a:latin typeface="BIZ UDPゴシック" panose="020B0400000000000000" pitchFamily="50" charset="-128"/>
                <a:ea typeface="BIZ UDPゴシック" panose="020B0400000000000000" pitchFamily="50" charset="-128"/>
              </a:rPr>
              <a:t>ノーベル</a:t>
            </a:r>
            <a:r>
              <a:rPr kumimoji="1" lang="ja-JP" altLang="en-US" sz="3600" b="1" dirty="0">
                <a:solidFill>
                  <a:schemeClr val="tx2">
                    <a:lumMod val="75000"/>
                    <a:lumOff val="25000"/>
                  </a:schemeClr>
                </a:solidFill>
                <a:latin typeface="BIZ UDPゴシック" panose="020B0400000000000000" pitchFamily="50" charset="-128"/>
                <a:ea typeface="BIZ UDPゴシック" panose="020B0400000000000000" pitchFamily="50" charset="-128"/>
              </a:rPr>
              <a:t>化学</a:t>
            </a:r>
            <a:r>
              <a:rPr kumimoji="1" lang="ja-JP" altLang="en-US" sz="3600" b="1" dirty="0">
                <a:latin typeface="BIZ UDPゴシック" panose="020B0400000000000000" pitchFamily="50" charset="-128"/>
                <a:ea typeface="BIZ UDPゴシック" panose="020B0400000000000000" pitchFamily="50" charset="-128"/>
              </a:rPr>
              <a:t>賞</a:t>
            </a:r>
            <a:r>
              <a:rPr kumimoji="1" lang="ja-JP" altLang="en-US" sz="3600" dirty="0">
                <a:latin typeface="BIZ UDPゴシック" panose="020B0400000000000000" pitchFamily="50" charset="-128"/>
                <a:ea typeface="BIZ UDPゴシック" panose="020B0400000000000000" pitchFamily="50" charset="-128"/>
              </a:rPr>
              <a:t>を授賞</a:t>
            </a:r>
          </a:p>
        </p:txBody>
      </p:sp>
      <p:sp>
        <p:nvSpPr>
          <p:cNvPr id="9" name="四角形: 角を丸くする 8">
            <a:extLst>
              <a:ext uri="{FF2B5EF4-FFF2-40B4-BE49-F238E27FC236}">
                <a16:creationId xmlns:a16="http://schemas.microsoft.com/office/drawing/2014/main" id="{A13C777D-2C41-BDC2-9E60-EC9EC3AC7569}"/>
              </a:ext>
            </a:extLst>
          </p:cNvPr>
          <p:cNvSpPr/>
          <p:nvPr/>
        </p:nvSpPr>
        <p:spPr>
          <a:xfrm>
            <a:off x="906084" y="4126896"/>
            <a:ext cx="2668859" cy="170242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a:solidFill>
                  <a:schemeClr val="tx1"/>
                </a:solidFill>
                <a:latin typeface="Arial Rounded MT Bold" panose="020F0704030504030204" pitchFamily="34" charset="0"/>
              </a:rPr>
              <a:t>AlphaProteo</a:t>
            </a:r>
            <a:endParaRPr kumimoji="1" lang="ja-JP" altLang="en-US" sz="2800" dirty="0">
              <a:solidFill>
                <a:schemeClr val="tx1"/>
              </a:solidFill>
              <a:latin typeface="Arial Rounded MT Bold" panose="020F0704030504030204" pitchFamily="34" charset="0"/>
            </a:endParaRPr>
          </a:p>
        </p:txBody>
      </p:sp>
      <p:sp>
        <p:nvSpPr>
          <p:cNvPr id="15" name="矢印: 右 14">
            <a:extLst>
              <a:ext uri="{FF2B5EF4-FFF2-40B4-BE49-F238E27FC236}">
                <a16:creationId xmlns:a16="http://schemas.microsoft.com/office/drawing/2014/main" id="{C651D976-9E18-9726-BD58-52DE07A19162}"/>
              </a:ext>
            </a:extLst>
          </p:cNvPr>
          <p:cNvSpPr/>
          <p:nvPr/>
        </p:nvSpPr>
        <p:spPr>
          <a:xfrm>
            <a:off x="3686454" y="4569228"/>
            <a:ext cx="1397619" cy="817756"/>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2C26F0B-F493-816E-2B66-96638C76CA8C}"/>
              </a:ext>
            </a:extLst>
          </p:cNvPr>
          <p:cNvSpPr txBox="1"/>
          <p:nvPr/>
        </p:nvSpPr>
        <p:spPr>
          <a:xfrm>
            <a:off x="5084074" y="4602243"/>
            <a:ext cx="6571786" cy="646331"/>
          </a:xfrm>
          <a:prstGeom prst="rect">
            <a:avLst/>
          </a:prstGeom>
          <a:noFill/>
        </p:spPr>
        <p:txBody>
          <a:bodyPr wrap="square" rtlCol="0">
            <a:spAutoFit/>
          </a:bodyPr>
          <a:lstStyle/>
          <a:p>
            <a:pPr algn="ctr"/>
            <a:r>
              <a:rPr kumimoji="1" lang="ja-JP" altLang="en-US" sz="3600" b="1" dirty="0">
                <a:latin typeface="BIZ UDPゴシック" panose="020B0400000000000000" pitchFamily="50" charset="-128"/>
                <a:ea typeface="BIZ UDPゴシック" panose="020B0400000000000000" pitchFamily="50" charset="-128"/>
              </a:rPr>
              <a:t>ノーベル</a:t>
            </a:r>
            <a:r>
              <a:rPr kumimoji="1" lang="ja-JP" altLang="en-US" sz="3600" b="1" dirty="0">
                <a:solidFill>
                  <a:srgbClr val="C00000"/>
                </a:solidFill>
                <a:latin typeface="BIZ UDPゴシック" panose="020B0400000000000000" pitchFamily="50" charset="-128"/>
                <a:ea typeface="BIZ UDPゴシック" panose="020B0400000000000000" pitchFamily="50" charset="-128"/>
              </a:rPr>
              <a:t>医学生理学</a:t>
            </a:r>
            <a:r>
              <a:rPr kumimoji="1" lang="ja-JP" altLang="en-US" sz="3600" b="1" dirty="0">
                <a:latin typeface="BIZ UDPゴシック" panose="020B0400000000000000" pitchFamily="50" charset="-128"/>
                <a:ea typeface="BIZ UDPゴシック" panose="020B0400000000000000" pitchFamily="50" charset="-128"/>
              </a:rPr>
              <a:t>賞</a:t>
            </a:r>
            <a:r>
              <a:rPr kumimoji="1" lang="ja-JP" altLang="en-US" sz="3600" dirty="0">
                <a:latin typeface="BIZ UDPゴシック" panose="020B0400000000000000" pitchFamily="50" charset="-128"/>
                <a:ea typeface="BIZ UDPゴシック" panose="020B0400000000000000" pitchFamily="50" charset="-128"/>
              </a:rPr>
              <a:t>を授賞？</a:t>
            </a:r>
          </a:p>
        </p:txBody>
      </p:sp>
      <p:pic>
        <p:nvPicPr>
          <p:cNvPr id="4100" name="Picture 4" descr="ノーベル賞のメダルのイラスト">
            <a:extLst>
              <a:ext uri="{FF2B5EF4-FFF2-40B4-BE49-F238E27FC236}">
                <a16:creationId xmlns:a16="http://schemas.microsoft.com/office/drawing/2014/main" id="{70925485-555F-CA75-1FC2-A2980456F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811" y="2492885"/>
            <a:ext cx="2418310" cy="228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350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497976"/>
            <a:ext cx="12192000" cy="1862048"/>
          </a:xfrm>
          <a:prstGeom prst="rect">
            <a:avLst/>
          </a:prstGeom>
          <a:noFill/>
        </p:spPr>
        <p:txBody>
          <a:bodyPr wrap="square" rtlCol="0">
            <a:spAutoFit/>
          </a:bodyPr>
          <a:lstStyle/>
          <a:p>
            <a:pPr algn="ctr"/>
            <a:r>
              <a:rPr kumimoji="1" lang="en-US" altLang="ja-JP" sz="11500" b="1" dirty="0">
                <a:solidFill>
                  <a:schemeClr val="bg1"/>
                </a:solidFill>
                <a:latin typeface="Arial Rounded MT Bold" panose="020F0704030504030204" pitchFamily="34" charset="0"/>
                <a:ea typeface="BIZ UDPゴシック" panose="020B0400000000000000" pitchFamily="50" charset="-128"/>
              </a:rPr>
              <a:t>AlphaFold</a:t>
            </a:r>
            <a:endParaRPr kumimoji="1" lang="ja-JP" altLang="en-US" sz="11500" b="1" dirty="0">
              <a:solidFill>
                <a:srgbClr val="FFC000"/>
              </a:solidFill>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388631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4265ECF-47F2-0F10-4569-461949A88AB3}"/>
              </a:ext>
            </a:extLst>
          </p:cNvPr>
          <p:cNvPicPr>
            <a:picLocks noChangeAspect="1"/>
          </p:cNvPicPr>
          <p:nvPr/>
        </p:nvPicPr>
        <p:blipFill>
          <a:blip r:embed="rId2"/>
          <a:stretch>
            <a:fillRect/>
          </a:stretch>
        </p:blipFill>
        <p:spPr>
          <a:xfrm>
            <a:off x="0" y="435667"/>
            <a:ext cx="12192000" cy="6421375"/>
          </a:xfrm>
          <a:prstGeom prst="rect">
            <a:avLst/>
          </a:prstGeom>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アミノ酸配列からタンパク質の３</a:t>
            </a:r>
            <a:r>
              <a:rPr kumimoji="1" lang="en-US" altLang="ja-JP" sz="2400" b="1" dirty="0">
                <a:latin typeface="BIZ UDPゴシック" panose="020B0400000000000000" pitchFamily="50" charset="-128"/>
                <a:ea typeface="BIZ UDPゴシック" panose="020B0400000000000000" pitchFamily="50" charset="-128"/>
              </a:rPr>
              <a:t>D</a:t>
            </a:r>
            <a:r>
              <a:rPr kumimoji="1" lang="ja-JP" altLang="en-US" sz="2400" b="1" dirty="0">
                <a:latin typeface="BIZ UDPゴシック" panose="020B0400000000000000" pitchFamily="50" charset="-128"/>
                <a:ea typeface="BIZ UDPゴシック" panose="020B0400000000000000" pitchFamily="50" charset="-128"/>
              </a:rPr>
              <a:t>構造解析＠</a:t>
            </a:r>
            <a:r>
              <a:rPr kumimoji="1" lang="en-US" altLang="ja-JP" sz="2400" b="1" dirty="0">
                <a:latin typeface="BIZ UDPゴシック" panose="020B0400000000000000" pitchFamily="50" charset="-128"/>
                <a:ea typeface="BIZ UDPゴシック" panose="020B0400000000000000" pitchFamily="50" charset="-128"/>
              </a:rPr>
              <a:t>Sir</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err="1">
                <a:latin typeface="BIZ UDPゴシック" panose="020B0400000000000000" pitchFamily="50" charset="-128"/>
                <a:ea typeface="BIZ UDPゴシック" panose="020B0400000000000000" pitchFamily="50" charset="-128"/>
              </a:rPr>
              <a:t>Demis</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a:latin typeface="BIZ UDPゴシック" panose="020B0400000000000000" pitchFamily="50" charset="-128"/>
                <a:ea typeface="BIZ UDPゴシック" panose="020B0400000000000000" pitchFamily="50" charset="-128"/>
              </a:rPr>
              <a:t>Hassabis</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94567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058A1E2-5310-DE08-00E5-3402FB38C083}"/>
              </a:ext>
            </a:extLst>
          </p:cNvPr>
          <p:cNvPicPr>
            <a:picLocks noChangeAspect="1"/>
          </p:cNvPicPr>
          <p:nvPr/>
        </p:nvPicPr>
        <p:blipFill>
          <a:blip r:embed="rId2"/>
          <a:stretch>
            <a:fillRect/>
          </a:stretch>
        </p:blipFill>
        <p:spPr>
          <a:xfrm>
            <a:off x="8227154" y="2567396"/>
            <a:ext cx="2980596" cy="2646861"/>
          </a:xfrm>
          <a:prstGeom prst="rect">
            <a:avLst/>
          </a:prstGeom>
        </p:spPr>
      </p:pic>
      <p:sp>
        <p:nvSpPr>
          <p:cNvPr id="4" name="テキスト ボックス 3">
            <a:extLst>
              <a:ext uri="{FF2B5EF4-FFF2-40B4-BE49-F238E27FC236}">
                <a16:creationId xmlns:a16="http://schemas.microsoft.com/office/drawing/2014/main" id="{EBDFC09E-C09A-C6C0-70E0-E688C9EB0704}"/>
              </a:ext>
            </a:extLst>
          </p:cNvPr>
          <p:cNvSpPr txBox="1"/>
          <p:nvPr/>
        </p:nvSpPr>
        <p:spPr>
          <a:xfrm>
            <a:off x="254000" y="753745"/>
            <a:ext cx="6096000" cy="5570756"/>
          </a:xfrm>
          <a:prstGeom prst="rect">
            <a:avLst/>
          </a:prstGeom>
          <a:noFill/>
        </p:spPr>
        <p:txBody>
          <a:bodyPr wrap="square">
            <a:spAutoFit/>
          </a:bodyPr>
          <a:lstStyle/>
          <a:p>
            <a:r>
              <a:rPr lang="en-US" altLang="ja-JP" b="0" i="0" dirty="0">
                <a:solidFill>
                  <a:srgbClr val="222222"/>
                </a:solidFill>
                <a:effectLst/>
                <a:latin typeface="メイリオ" panose="020B0604030504040204" pitchFamily="50" charset="-128"/>
                <a:ea typeface="メイリオ" panose="020B0604030504040204" pitchFamily="50" charset="-128"/>
              </a:rPr>
              <a:t>&gt;pdb|1BLF|A Chain A, Lactoferrin</a:t>
            </a:r>
          </a:p>
          <a:p>
            <a:br>
              <a:rPr lang="en-US" altLang="ja-JP" dirty="0"/>
            </a:br>
            <a:r>
              <a:rPr lang="en-US" altLang="ja-JP" sz="1600" b="0" i="0" dirty="0">
                <a:solidFill>
                  <a:srgbClr val="222222"/>
                </a:solidFill>
                <a:effectLst/>
                <a:latin typeface="UD デジタル 教科書体 NK-B" panose="02020700000000000000" pitchFamily="18" charset="-128"/>
                <a:ea typeface="UD デジタル 教科書体 NK-B" panose="02020700000000000000" pitchFamily="18" charset="-128"/>
              </a:rPr>
              <a:t>APRKNVRWCTISQPEWFKCRRWQWRMKKLGAPSITCVRRAFALECIRAIAEKKADAVTLDGGMVFEAGRD PYKLRPVAAEIYGTKESPQTHYYAVAVVKKGSNFQLDQLQGRKSCHTGLGRSAGWIIPMGILRPYLSWTE SLEPLQGAVAKFFSASCVPCIDRQAYPNLCQLCKGEGENQCACSSREPYFGYSGAFKCLQDGAGDVAFVK ETTVFENLPEKADRDQYELLCLNNSRAPVDAFKECHLAQVPSHAVVARSVDGKEDLIWKLLSKAQEKFGK NKSRSFQLFGSPPGQRDLLFKDSALGFLRIPSKVDSALYLGSRYLTTLKNLRETAEEVKARYTRVVWCAV GPEEQKKCQQWSQQSGQNVTCATASTTDDCIVLVLKGEADALNLDGGYIYTAGKCGLVPVLAENRKSSKH SSLDCVLRPTEGYLAVAVVKKANEGLTWNSLKDKKSCHTAVDRTAGWNIPMGLIVNQTGSCAFDEFFSQS CAPGADPKSRLCALCAGDDQGLDKCVPNSKEKYYGYTGAFRCLAEDVGDVAFVKNDTVWENTNGESTADW AKNLNREDFRLLCLDGTRKPVTEAQSCHLAVAPNHAVVSRSDRAAHVKQVLLHQQALFGKNGKNCPDKFC LFKSETKNLLFNDNTECLAKLGGRPTYEEYLGTEYVTAIANLKKCSTSPLLEACAFLTR</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5" name="矢印: 右 4">
            <a:extLst>
              <a:ext uri="{FF2B5EF4-FFF2-40B4-BE49-F238E27FC236}">
                <a16:creationId xmlns:a16="http://schemas.microsoft.com/office/drawing/2014/main" id="{E8838016-87EE-15DB-6BF3-22224CEFEFF0}"/>
              </a:ext>
            </a:extLst>
          </p:cNvPr>
          <p:cNvSpPr/>
          <p:nvPr/>
        </p:nvSpPr>
        <p:spPr>
          <a:xfrm>
            <a:off x="6477000" y="2711450"/>
            <a:ext cx="1654904" cy="217805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E3340A9-A7E1-2985-B38B-0421A02455F2}"/>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アミノ酸配列＠ラクトフェリン</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C20C5E1B-6583-79AB-51F4-BA233E8152C9}"/>
              </a:ext>
            </a:extLst>
          </p:cNvPr>
          <p:cNvSpPr/>
          <p:nvPr/>
        </p:nvSpPr>
        <p:spPr>
          <a:xfrm>
            <a:off x="158750" y="1168400"/>
            <a:ext cx="6223000" cy="5264150"/>
          </a:xfrm>
          <a:custGeom>
            <a:avLst/>
            <a:gdLst>
              <a:gd name="connsiteX0" fmla="*/ 0 w 6223000"/>
              <a:gd name="connsiteY0" fmla="*/ 213724 h 5264150"/>
              <a:gd name="connsiteX1" fmla="*/ 213724 w 6223000"/>
              <a:gd name="connsiteY1" fmla="*/ 0 h 5264150"/>
              <a:gd name="connsiteX2" fmla="*/ 909190 w 6223000"/>
              <a:gd name="connsiteY2" fmla="*/ 0 h 5264150"/>
              <a:gd name="connsiteX3" fmla="*/ 1314879 w 6223000"/>
              <a:gd name="connsiteY3" fmla="*/ 0 h 5264150"/>
              <a:gd name="connsiteX4" fmla="*/ 1778523 w 6223000"/>
              <a:gd name="connsiteY4" fmla="*/ 0 h 5264150"/>
              <a:gd name="connsiteX5" fmla="*/ 2242167 w 6223000"/>
              <a:gd name="connsiteY5" fmla="*/ 0 h 5264150"/>
              <a:gd name="connsiteX6" fmla="*/ 2937633 w 6223000"/>
              <a:gd name="connsiteY6" fmla="*/ 0 h 5264150"/>
              <a:gd name="connsiteX7" fmla="*/ 3401278 w 6223000"/>
              <a:gd name="connsiteY7" fmla="*/ 0 h 5264150"/>
              <a:gd name="connsiteX8" fmla="*/ 4096744 w 6223000"/>
              <a:gd name="connsiteY8" fmla="*/ 0 h 5264150"/>
              <a:gd name="connsiteX9" fmla="*/ 4560388 w 6223000"/>
              <a:gd name="connsiteY9" fmla="*/ 0 h 5264150"/>
              <a:gd name="connsiteX10" fmla="*/ 5081988 w 6223000"/>
              <a:gd name="connsiteY10" fmla="*/ 0 h 5264150"/>
              <a:gd name="connsiteX11" fmla="*/ 6009276 w 6223000"/>
              <a:gd name="connsiteY11" fmla="*/ 0 h 5264150"/>
              <a:gd name="connsiteX12" fmla="*/ 6223000 w 6223000"/>
              <a:gd name="connsiteY12" fmla="*/ 213724 h 5264150"/>
              <a:gd name="connsiteX13" fmla="*/ 6223000 w 6223000"/>
              <a:gd name="connsiteY13" fmla="*/ 751135 h 5264150"/>
              <a:gd name="connsiteX14" fmla="*/ 6223000 w 6223000"/>
              <a:gd name="connsiteY14" fmla="*/ 1385281 h 5264150"/>
              <a:gd name="connsiteX15" fmla="*/ 6223000 w 6223000"/>
              <a:gd name="connsiteY15" fmla="*/ 2019426 h 5264150"/>
              <a:gd name="connsiteX16" fmla="*/ 6223000 w 6223000"/>
              <a:gd name="connsiteY16" fmla="*/ 2653571 h 5264150"/>
              <a:gd name="connsiteX17" fmla="*/ 6223000 w 6223000"/>
              <a:gd name="connsiteY17" fmla="*/ 3190983 h 5264150"/>
              <a:gd name="connsiteX18" fmla="*/ 6223000 w 6223000"/>
              <a:gd name="connsiteY18" fmla="*/ 3728394 h 5264150"/>
              <a:gd name="connsiteX19" fmla="*/ 6223000 w 6223000"/>
              <a:gd name="connsiteY19" fmla="*/ 4362539 h 5264150"/>
              <a:gd name="connsiteX20" fmla="*/ 6223000 w 6223000"/>
              <a:gd name="connsiteY20" fmla="*/ 5050426 h 5264150"/>
              <a:gd name="connsiteX21" fmla="*/ 6009276 w 6223000"/>
              <a:gd name="connsiteY21" fmla="*/ 5264150 h 5264150"/>
              <a:gd name="connsiteX22" fmla="*/ 5371765 w 6223000"/>
              <a:gd name="connsiteY22" fmla="*/ 5264150 h 5264150"/>
              <a:gd name="connsiteX23" fmla="*/ 4966077 w 6223000"/>
              <a:gd name="connsiteY23" fmla="*/ 5264150 h 5264150"/>
              <a:gd name="connsiteX24" fmla="*/ 4444477 w 6223000"/>
              <a:gd name="connsiteY24" fmla="*/ 5264150 h 5264150"/>
              <a:gd name="connsiteX25" fmla="*/ 3749011 w 6223000"/>
              <a:gd name="connsiteY25" fmla="*/ 5264150 h 5264150"/>
              <a:gd name="connsiteX26" fmla="*/ 3111500 w 6223000"/>
              <a:gd name="connsiteY26" fmla="*/ 5264150 h 5264150"/>
              <a:gd name="connsiteX27" fmla="*/ 2416034 w 6223000"/>
              <a:gd name="connsiteY27" fmla="*/ 5264150 h 5264150"/>
              <a:gd name="connsiteX28" fmla="*/ 1836479 w 6223000"/>
              <a:gd name="connsiteY28" fmla="*/ 5264150 h 5264150"/>
              <a:gd name="connsiteX29" fmla="*/ 1198968 w 6223000"/>
              <a:gd name="connsiteY29" fmla="*/ 5264150 h 5264150"/>
              <a:gd name="connsiteX30" fmla="*/ 735324 w 6223000"/>
              <a:gd name="connsiteY30" fmla="*/ 5264150 h 5264150"/>
              <a:gd name="connsiteX31" fmla="*/ 213724 w 6223000"/>
              <a:gd name="connsiteY31" fmla="*/ 5264150 h 5264150"/>
              <a:gd name="connsiteX32" fmla="*/ 0 w 6223000"/>
              <a:gd name="connsiteY32" fmla="*/ 5050426 h 5264150"/>
              <a:gd name="connsiteX33" fmla="*/ 0 w 6223000"/>
              <a:gd name="connsiteY33" fmla="*/ 4658116 h 5264150"/>
              <a:gd name="connsiteX34" fmla="*/ 0 w 6223000"/>
              <a:gd name="connsiteY34" fmla="*/ 4120704 h 5264150"/>
              <a:gd name="connsiteX35" fmla="*/ 0 w 6223000"/>
              <a:gd name="connsiteY35" fmla="*/ 3680027 h 5264150"/>
              <a:gd name="connsiteX36" fmla="*/ 0 w 6223000"/>
              <a:gd name="connsiteY36" fmla="*/ 3045882 h 5264150"/>
              <a:gd name="connsiteX37" fmla="*/ 0 w 6223000"/>
              <a:gd name="connsiteY37" fmla="*/ 2411736 h 5264150"/>
              <a:gd name="connsiteX38" fmla="*/ 0 w 6223000"/>
              <a:gd name="connsiteY38" fmla="*/ 1825958 h 5264150"/>
              <a:gd name="connsiteX39" fmla="*/ 0 w 6223000"/>
              <a:gd name="connsiteY39" fmla="*/ 1385281 h 5264150"/>
              <a:gd name="connsiteX40" fmla="*/ 0 w 6223000"/>
              <a:gd name="connsiteY40" fmla="*/ 896236 h 5264150"/>
              <a:gd name="connsiteX41" fmla="*/ 0 w 6223000"/>
              <a:gd name="connsiteY41" fmla="*/ 213724 h 526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23000" h="5264150" extrusionOk="0">
                <a:moveTo>
                  <a:pt x="0" y="213724"/>
                </a:moveTo>
                <a:cubicBezTo>
                  <a:pt x="31481" y="110208"/>
                  <a:pt x="63706" y="1107"/>
                  <a:pt x="213724" y="0"/>
                </a:cubicBezTo>
                <a:cubicBezTo>
                  <a:pt x="558141" y="-39562"/>
                  <a:pt x="591509" y="67138"/>
                  <a:pt x="909190" y="0"/>
                </a:cubicBezTo>
                <a:cubicBezTo>
                  <a:pt x="1226871" y="-67138"/>
                  <a:pt x="1117443" y="7188"/>
                  <a:pt x="1314879" y="0"/>
                </a:cubicBezTo>
                <a:cubicBezTo>
                  <a:pt x="1512315" y="-7188"/>
                  <a:pt x="1630695" y="16282"/>
                  <a:pt x="1778523" y="0"/>
                </a:cubicBezTo>
                <a:cubicBezTo>
                  <a:pt x="1926351" y="-16282"/>
                  <a:pt x="2139860" y="32501"/>
                  <a:pt x="2242167" y="0"/>
                </a:cubicBezTo>
                <a:cubicBezTo>
                  <a:pt x="2344474" y="-32501"/>
                  <a:pt x="2749603" y="75128"/>
                  <a:pt x="2937633" y="0"/>
                </a:cubicBezTo>
                <a:cubicBezTo>
                  <a:pt x="3125663" y="-75128"/>
                  <a:pt x="3246056" y="5165"/>
                  <a:pt x="3401278" y="0"/>
                </a:cubicBezTo>
                <a:cubicBezTo>
                  <a:pt x="3556501" y="-5165"/>
                  <a:pt x="3777918" y="70335"/>
                  <a:pt x="4096744" y="0"/>
                </a:cubicBezTo>
                <a:cubicBezTo>
                  <a:pt x="4415570" y="-70335"/>
                  <a:pt x="4429613" y="40431"/>
                  <a:pt x="4560388" y="0"/>
                </a:cubicBezTo>
                <a:cubicBezTo>
                  <a:pt x="4691163" y="-40431"/>
                  <a:pt x="4860791" y="23149"/>
                  <a:pt x="5081988" y="0"/>
                </a:cubicBezTo>
                <a:cubicBezTo>
                  <a:pt x="5303185" y="-23149"/>
                  <a:pt x="5677103" y="35610"/>
                  <a:pt x="6009276" y="0"/>
                </a:cubicBezTo>
                <a:cubicBezTo>
                  <a:pt x="6126907" y="-25835"/>
                  <a:pt x="6232941" y="81952"/>
                  <a:pt x="6223000" y="213724"/>
                </a:cubicBezTo>
                <a:cubicBezTo>
                  <a:pt x="6251385" y="433936"/>
                  <a:pt x="6182645" y="522000"/>
                  <a:pt x="6223000" y="751135"/>
                </a:cubicBezTo>
                <a:cubicBezTo>
                  <a:pt x="6263355" y="980270"/>
                  <a:pt x="6160843" y="1085194"/>
                  <a:pt x="6223000" y="1385281"/>
                </a:cubicBezTo>
                <a:cubicBezTo>
                  <a:pt x="6285157" y="1685368"/>
                  <a:pt x="6177736" y="1733690"/>
                  <a:pt x="6223000" y="2019426"/>
                </a:cubicBezTo>
                <a:cubicBezTo>
                  <a:pt x="6268264" y="2305162"/>
                  <a:pt x="6179653" y="2383553"/>
                  <a:pt x="6223000" y="2653571"/>
                </a:cubicBezTo>
                <a:cubicBezTo>
                  <a:pt x="6266347" y="2923590"/>
                  <a:pt x="6220288" y="3031337"/>
                  <a:pt x="6223000" y="3190983"/>
                </a:cubicBezTo>
                <a:cubicBezTo>
                  <a:pt x="6225712" y="3350629"/>
                  <a:pt x="6189947" y="3617602"/>
                  <a:pt x="6223000" y="3728394"/>
                </a:cubicBezTo>
                <a:cubicBezTo>
                  <a:pt x="6256053" y="3839186"/>
                  <a:pt x="6162719" y="4179701"/>
                  <a:pt x="6223000" y="4362539"/>
                </a:cubicBezTo>
                <a:cubicBezTo>
                  <a:pt x="6283281" y="4545377"/>
                  <a:pt x="6205143" y="4706650"/>
                  <a:pt x="6223000" y="5050426"/>
                </a:cubicBezTo>
                <a:cubicBezTo>
                  <a:pt x="6222068" y="5140748"/>
                  <a:pt x="6130474" y="5247353"/>
                  <a:pt x="6009276" y="5264150"/>
                </a:cubicBezTo>
                <a:cubicBezTo>
                  <a:pt x="5725485" y="5310623"/>
                  <a:pt x="5564837" y="5250034"/>
                  <a:pt x="5371765" y="5264150"/>
                </a:cubicBezTo>
                <a:cubicBezTo>
                  <a:pt x="5178693" y="5278266"/>
                  <a:pt x="5080438" y="5222947"/>
                  <a:pt x="4966077" y="5264150"/>
                </a:cubicBezTo>
                <a:cubicBezTo>
                  <a:pt x="4851716" y="5305353"/>
                  <a:pt x="4616150" y="5242156"/>
                  <a:pt x="4444477" y="5264150"/>
                </a:cubicBezTo>
                <a:cubicBezTo>
                  <a:pt x="4272804" y="5286144"/>
                  <a:pt x="3971108" y="5189503"/>
                  <a:pt x="3749011" y="5264150"/>
                </a:cubicBezTo>
                <a:cubicBezTo>
                  <a:pt x="3526914" y="5338797"/>
                  <a:pt x="3342081" y="5254471"/>
                  <a:pt x="3111500" y="5264150"/>
                </a:cubicBezTo>
                <a:cubicBezTo>
                  <a:pt x="2880919" y="5273829"/>
                  <a:pt x="2659998" y="5229344"/>
                  <a:pt x="2416034" y="5264150"/>
                </a:cubicBezTo>
                <a:cubicBezTo>
                  <a:pt x="2172070" y="5298956"/>
                  <a:pt x="2077535" y="5217902"/>
                  <a:pt x="1836479" y="5264150"/>
                </a:cubicBezTo>
                <a:cubicBezTo>
                  <a:pt x="1595423" y="5310398"/>
                  <a:pt x="1434369" y="5251247"/>
                  <a:pt x="1198968" y="5264150"/>
                </a:cubicBezTo>
                <a:cubicBezTo>
                  <a:pt x="963567" y="5277053"/>
                  <a:pt x="830535" y="5237878"/>
                  <a:pt x="735324" y="5264150"/>
                </a:cubicBezTo>
                <a:cubicBezTo>
                  <a:pt x="640113" y="5290422"/>
                  <a:pt x="433191" y="5230143"/>
                  <a:pt x="213724" y="5264150"/>
                </a:cubicBezTo>
                <a:cubicBezTo>
                  <a:pt x="75227" y="5276589"/>
                  <a:pt x="-7080" y="5164523"/>
                  <a:pt x="0" y="5050426"/>
                </a:cubicBezTo>
                <a:cubicBezTo>
                  <a:pt x="-39544" y="4893645"/>
                  <a:pt x="18836" y="4763427"/>
                  <a:pt x="0" y="4658116"/>
                </a:cubicBezTo>
                <a:cubicBezTo>
                  <a:pt x="-18836" y="4552805"/>
                  <a:pt x="582" y="4376296"/>
                  <a:pt x="0" y="4120704"/>
                </a:cubicBezTo>
                <a:cubicBezTo>
                  <a:pt x="-582" y="3865112"/>
                  <a:pt x="15888" y="3773979"/>
                  <a:pt x="0" y="3680027"/>
                </a:cubicBezTo>
                <a:cubicBezTo>
                  <a:pt x="-15888" y="3586075"/>
                  <a:pt x="26528" y="3173968"/>
                  <a:pt x="0" y="3045882"/>
                </a:cubicBezTo>
                <a:cubicBezTo>
                  <a:pt x="-26528" y="2917796"/>
                  <a:pt x="3053" y="2641588"/>
                  <a:pt x="0" y="2411736"/>
                </a:cubicBezTo>
                <a:cubicBezTo>
                  <a:pt x="-3053" y="2181884"/>
                  <a:pt x="49148" y="1980762"/>
                  <a:pt x="0" y="1825958"/>
                </a:cubicBezTo>
                <a:cubicBezTo>
                  <a:pt x="-49148" y="1671154"/>
                  <a:pt x="3949" y="1567588"/>
                  <a:pt x="0" y="1385281"/>
                </a:cubicBezTo>
                <a:cubicBezTo>
                  <a:pt x="-3949" y="1202974"/>
                  <a:pt x="16287" y="1125313"/>
                  <a:pt x="0" y="896236"/>
                </a:cubicBezTo>
                <a:cubicBezTo>
                  <a:pt x="-16287" y="667160"/>
                  <a:pt x="77939" y="503078"/>
                  <a:pt x="0" y="213724"/>
                </a:cubicBezTo>
                <a:close/>
              </a:path>
            </a:pathLst>
          </a:custGeom>
          <a:noFill/>
          <a:ln w="57150">
            <a:solidFill>
              <a:srgbClr val="C00000"/>
            </a:solidFill>
            <a:extLst>
              <a:ext uri="{C807C97D-BFC1-408E-A445-0C87EB9F89A2}">
                <ask:lineSketchStyleProps xmlns:ask="http://schemas.microsoft.com/office/drawing/2018/sketchyshapes" sd="2761163372">
                  <a:prstGeom prst="roundRect">
                    <a:avLst>
                      <a:gd name="adj" fmla="val 4060"/>
                    </a:avLst>
                  </a:prstGeom>
                  <ask:type>
                    <ask:lineSketchScribble/>
                  </ask:type>
                </ask:lineSketchStyleProps>
              </a:ext>
            </a:extLst>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7655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228513" cy="6857999"/>
            <a:chOff x="-6081" y="-1"/>
            <a:chExt cx="9026490" cy="5400675"/>
          </a:xfrm>
          <a:solidFill>
            <a:schemeClr val="accent4">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画像の端部分が見切れてしまう場合がありますので、テキスト含め</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確実に表示させたい要素は、</a:t>
              </a:r>
              <a:r>
                <a:rPr kumimoji="1" lang="ja-JP" altLang="en-US" sz="1524"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赤枠</a:t>
              </a: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内に入力してください</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XXXXXX</a:t>
              </a:r>
              <a:endParaRPr kumimoji="1" lang="ja-JP" altLang="en-US"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7823" y="236636"/>
              <a:ext cx="8972586" cy="4762650"/>
            </a:xfrm>
            <a:prstGeom prst="rect">
              <a:avLst/>
            </a:prstGeom>
            <a:grp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お昼休みの</a:t>
              </a:r>
              <a:r>
                <a:rPr kumimoji="1" lang="en-US" altLang="ja-JP"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30</a:t>
              </a:r>
              <a:r>
                <a:rPr kumimoji="1" lang="ja-JP" altLang="en-US"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分</a:t>
              </a:r>
              <a:endParaRPr kumimoji="1" lang="en-US" altLang="ja-JP" sz="88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お時間を頂きます。</a:t>
              </a:r>
              <a:endParaRPr kumimoji="1" lang="en-US" altLang="ja-JP"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66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肩の力を抜いて</a:t>
              </a:r>
              <a:r>
                <a:rPr kumimoji="1" lang="ja-JP" altLang="en-US" sz="6600" b="0" i="0" u="none" strike="noStrike" kern="1200" cap="none" spc="0" normalizeH="0" baseline="0" noProof="0" dirty="0">
                  <a:ln w="19050">
                    <a:solidFill>
                      <a:prstClr val="white">
                        <a:lumMod val="95000"/>
                      </a:prstClr>
                    </a:solidFill>
                  </a:ln>
                  <a:solidFill>
                    <a:srgbClr val="FFC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ゆるり</a:t>
              </a: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と</a:t>
              </a:r>
              <a:endParaRPr kumimoji="1" lang="en-US" altLang="ja-JP"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お聴きください～</a:t>
              </a:r>
            </a:p>
          </p:txBody>
        </p:sp>
      </p:grpSp>
      <p:pic>
        <p:nvPicPr>
          <p:cNvPr id="10244" name="Picture 4" descr="お昼寝のイラスト「幼稚園の昼休み」">
            <a:extLst>
              <a:ext uri="{FF2B5EF4-FFF2-40B4-BE49-F238E27FC236}">
                <a16:creationId xmlns:a16="http://schemas.microsoft.com/office/drawing/2014/main" id="{53388C81-989F-4C64-948C-079EC2DA8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841" y="5322529"/>
            <a:ext cx="2128293" cy="1497545"/>
          </a:xfrm>
          <a:prstGeom prst="rect">
            <a:avLst/>
          </a:prstGeom>
          <a:solidFill>
            <a:schemeClr val="accent4">
              <a:lumMod val="50000"/>
            </a:schemeClr>
          </a:solidFill>
        </p:spPr>
      </p:pic>
      <p:pic>
        <p:nvPicPr>
          <p:cNvPr id="10242" name="Picture 2" descr="集まってお弁当を食べる人たちのイラスト（スーツ）">
            <a:extLst>
              <a:ext uri="{FF2B5EF4-FFF2-40B4-BE49-F238E27FC236}">
                <a16:creationId xmlns:a16="http://schemas.microsoft.com/office/drawing/2014/main" id="{A168BC9B-361D-189A-7CF4-AB6FD3454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5" y="5057190"/>
            <a:ext cx="2390021" cy="1790343"/>
          </a:xfrm>
          <a:prstGeom prst="rect">
            <a:avLst/>
          </a:prstGeom>
          <a:solidFill>
            <a:schemeClr val="accent4">
              <a:lumMod val="50000"/>
            </a:schemeClr>
          </a:solidFill>
        </p:spPr>
      </p:pic>
      <p:sp>
        <p:nvSpPr>
          <p:cNvPr id="2" name="テキスト ボックス 1">
            <a:extLst>
              <a:ext uri="{FF2B5EF4-FFF2-40B4-BE49-F238E27FC236}">
                <a16:creationId xmlns:a16="http://schemas.microsoft.com/office/drawing/2014/main" id="{EF768107-D459-991E-A74C-2F2368811DFD}"/>
              </a:ext>
            </a:extLst>
          </p:cNvPr>
          <p:cNvSpPr txBox="1"/>
          <p:nvPr/>
        </p:nvSpPr>
        <p:spPr>
          <a:xfrm>
            <a:off x="64787" y="3467056"/>
            <a:ext cx="12062425" cy="707886"/>
          </a:xfrm>
          <a:prstGeom prst="rect">
            <a:avLst/>
          </a:prstGeom>
          <a:noFill/>
          <a:ln>
            <a:solidFill>
              <a:schemeClr val="bg1">
                <a:lumMod val="95000"/>
              </a:schemeClr>
            </a:solidFill>
          </a:ln>
        </p:spPr>
        <p:txBody>
          <a:bodyPr wrap="square" rtlCol="0">
            <a:spAutoFit/>
          </a:bodyPr>
          <a:lstStyle/>
          <a:p>
            <a:pPr algn="ctr"/>
            <a:r>
              <a:rPr lang="ja-JP" altLang="en-US" sz="4000" b="1" dirty="0">
                <a:solidFill>
                  <a:srgbClr val="FFC000"/>
                </a:solidFill>
                <a:latin typeface="BIZ UDP明朝 Medium" panose="02020500000000000000" pitchFamily="18" charset="-128"/>
                <a:ea typeface="BIZ UDP明朝 Medium" panose="02020500000000000000" pitchFamily="18" charset="-128"/>
              </a:rPr>
              <a:t>隙間時間を利用しての「雑多な情報や話題を提供」</a:t>
            </a:r>
            <a:endParaRPr kumimoji="1" lang="ja-JP" altLang="en-US" sz="4000" b="1" dirty="0">
              <a:solidFill>
                <a:srgbClr val="FFC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E3340A9-A7E1-2985-B38B-0421A02455F2}"/>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誤解を恐れずに示すと↓</a:t>
            </a:r>
          </a:p>
        </p:txBody>
      </p:sp>
      <p:sp>
        <p:nvSpPr>
          <p:cNvPr id="2" name="四角形: 角を丸くする 1">
            <a:extLst>
              <a:ext uri="{FF2B5EF4-FFF2-40B4-BE49-F238E27FC236}">
                <a16:creationId xmlns:a16="http://schemas.microsoft.com/office/drawing/2014/main" id="{BC38E708-463D-2E58-91D0-D1B81BFDF0EB}"/>
              </a:ext>
            </a:extLst>
          </p:cNvPr>
          <p:cNvSpPr/>
          <p:nvPr/>
        </p:nvSpPr>
        <p:spPr>
          <a:xfrm>
            <a:off x="606751" y="1521152"/>
            <a:ext cx="5759865" cy="1589517"/>
          </a:xfrm>
          <a:prstGeom prst="roundRect">
            <a:avLst/>
          </a:prstGeom>
          <a:solidFill>
            <a:schemeClr val="accent2"/>
          </a:solid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000" b="1" dirty="0">
                <a:latin typeface="BIZ UDPゴシック" panose="020B0400000000000000" pitchFamily="50" charset="-128"/>
                <a:ea typeface="BIZ UDPゴシック" panose="020B0400000000000000" pitchFamily="50" charset="-128"/>
              </a:rPr>
              <a:t>AlphaFold</a:t>
            </a:r>
            <a:r>
              <a:rPr kumimoji="1" lang="ja-JP" altLang="en-US" sz="6000" b="1" dirty="0">
                <a:latin typeface="BIZ UDPゴシック" panose="020B0400000000000000" pitchFamily="50" charset="-128"/>
                <a:ea typeface="BIZ UDPゴシック" panose="020B0400000000000000" pitchFamily="50" charset="-128"/>
              </a:rPr>
              <a:t>２</a:t>
            </a:r>
          </a:p>
        </p:txBody>
      </p:sp>
      <p:sp>
        <p:nvSpPr>
          <p:cNvPr id="3" name="四角形: 角を丸くする 2">
            <a:extLst>
              <a:ext uri="{FF2B5EF4-FFF2-40B4-BE49-F238E27FC236}">
                <a16:creationId xmlns:a16="http://schemas.microsoft.com/office/drawing/2014/main" id="{2992A9B1-CFEA-D3D0-9EAA-B407721C6CB0}"/>
              </a:ext>
            </a:extLst>
          </p:cNvPr>
          <p:cNvSpPr/>
          <p:nvPr/>
        </p:nvSpPr>
        <p:spPr>
          <a:xfrm>
            <a:off x="606750" y="4057116"/>
            <a:ext cx="5759865" cy="1589517"/>
          </a:xfrm>
          <a:prstGeom prst="roundRect">
            <a:avLst/>
          </a:prstGeom>
          <a:solidFill>
            <a:schemeClr val="accent5">
              <a:lumMod val="50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000" b="1" dirty="0">
                <a:latin typeface="BIZ UDPゴシック" panose="020B0400000000000000" pitchFamily="50" charset="-128"/>
                <a:ea typeface="BIZ UDPゴシック" panose="020B0400000000000000" pitchFamily="50" charset="-128"/>
              </a:rPr>
              <a:t>AlphaFold</a:t>
            </a:r>
            <a:r>
              <a:rPr lang="ja-JP" altLang="en-US" sz="6000" b="1" dirty="0">
                <a:latin typeface="BIZ UDPゴシック" panose="020B0400000000000000" pitchFamily="50" charset="-128"/>
                <a:ea typeface="BIZ UDPゴシック" panose="020B0400000000000000" pitchFamily="50" charset="-128"/>
              </a:rPr>
              <a:t>３</a:t>
            </a:r>
            <a:endParaRPr kumimoji="1" lang="ja-JP" altLang="en-US" sz="6000"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CE62F3D-A86A-2943-7023-90EE5F214E57}"/>
              </a:ext>
            </a:extLst>
          </p:cNvPr>
          <p:cNvSpPr/>
          <p:nvPr/>
        </p:nvSpPr>
        <p:spPr>
          <a:xfrm>
            <a:off x="7101554" y="1803162"/>
            <a:ext cx="4281443" cy="1025495"/>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latin typeface="ADLaM Display" panose="02010000000000000000" pitchFamily="2" charset="0"/>
                <a:ea typeface="ADLaM Display" panose="02010000000000000000" pitchFamily="2" charset="0"/>
                <a:cs typeface="ADLaM Display" panose="02010000000000000000" pitchFamily="2" charset="0"/>
              </a:rPr>
              <a:t>Transformer</a:t>
            </a:r>
            <a:endParaRPr kumimoji="1" lang="ja-JP" altLang="en-US" sz="4800" dirty="0">
              <a:latin typeface="ADLaM Display" panose="02010000000000000000" pitchFamily="2" charset="0"/>
              <a:cs typeface="ADLaM Display" panose="02010000000000000000" pitchFamily="2" charset="0"/>
            </a:endParaRPr>
          </a:p>
        </p:txBody>
      </p:sp>
      <p:sp>
        <p:nvSpPr>
          <p:cNvPr id="8" name="矢印: 右 7">
            <a:extLst>
              <a:ext uri="{FF2B5EF4-FFF2-40B4-BE49-F238E27FC236}">
                <a16:creationId xmlns:a16="http://schemas.microsoft.com/office/drawing/2014/main" id="{96276017-5364-2024-954D-865AC4D599D1}"/>
              </a:ext>
            </a:extLst>
          </p:cNvPr>
          <p:cNvSpPr/>
          <p:nvPr/>
        </p:nvSpPr>
        <p:spPr>
          <a:xfrm>
            <a:off x="6439255" y="1909984"/>
            <a:ext cx="589659" cy="811850"/>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5604F652-46B7-BCB4-C16F-E54BDE63BE4E}"/>
              </a:ext>
            </a:extLst>
          </p:cNvPr>
          <p:cNvSpPr/>
          <p:nvPr/>
        </p:nvSpPr>
        <p:spPr>
          <a:xfrm>
            <a:off x="7028914" y="3743058"/>
            <a:ext cx="4281443" cy="1025495"/>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Transformer</a:t>
            </a:r>
            <a:endParaRPr kumimoji="1" lang="ja-JP" altLang="en-US" sz="4800" dirty="0">
              <a:solidFill>
                <a:schemeClr val="tx1"/>
              </a:solidFill>
              <a:latin typeface="ADLaM Display" panose="02010000000000000000" pitchFamily="2" charset="0"/>
              <a:cs typeface="ADLaM Display" panose="02010000000000000000" pitchFamily="2" charset="0"/>
            </a:endParaRPr>
          </a:p>
        </p:txBody>
      </p:sp>
      <p:sp>
        <p:nvSpPr>
          <p:cNvPr id="12" name="四角形: 角を丸くする 11">
            <a:extLst>
              <a:ext uri="{FF2B5EF4-FFF2-40B4-BE49-F238E27FC236}">
                <a16:creationId xmlns:a16="http://schemas.microsoft.com/office/drawing/2014/main" id="{B0CC8C9C-9AC1-5526-6B39-7F1706FB6CD0}"/>
              </a:ext>
            </a:extLst>
          </p:cNvPr>
          <p:cNvSpPr/>
          <p:nvPr/>
        </p:nvSpPr>
        <p:spPr>
          <a:xfrm>
            <a:off x="7028913" y="4935196"/>
            <a:ext cx="4281443" cy="1256232"/>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latin typeface="ADLaM Display" panose="02010000000000000000" pitchFamily="2" charset="0"/>
                <a:cs typeface="ADLaM Display" panose="02010000000000000000" pitchFamily="2" charset="0"/>
              </a:rPr>
              <a:t>Diffusion</a:t>
            </a:r>
            <a:r>
              <a:rPr kumimoji="1" lang="ja-JP" altLang="en-US" sz="4000" dirty="0">
                <a:latin typeface="ADLaM Display" panose="02010000000000000000" pitchFamily="2" charset="0"/>
                <a:cs typeface="ADLaM Display" panose="02010000000000000000" pitchFamily="2" charset="0"/>
              </a:rPr>
              <a:t>　</a:t>
            </a:r>
            <a:r>
              <a:rPr kumimoji="1" lang="en-US" altLang="ja-JP" sz="4000" dirty="0">
                <a:latin typeface="ADLaM Display" panose="02010000000000000000" pitchFamily="2" charset="0"/>
                <a:cs typeface="ADLaM Display" panose="02010000000000000000" pitchFamily="2" charset="0"/>
              </a:rPr>
              <a:t>Model</a:t>
            </a:r>
            <a:endParaRPr kumimoji="1" lang="ja-JP" altLang="en-US" sz="4000" dirty="0">
              <a:latin typeface="ADLaM Display" panose="02010000000000000000" pitchFamily="2" charset="0"/>
              <a:cs typeface="ADLaM Display" panose="02010000000000000000" pitchFamily="2" charset="0"/>
            </a:endParaRPr>
          </a:p>
        </p:txBody>
      </p:sp>
      <p:sp>
        <p:nvSpPr>
          <p:cNvPr id="13" name="矢印: 右 12">
            <a:extLst>
              <a:ext uri="{FF2B5EF4-FFF2-40B4-BE49-F238E27FC236}">
                <a16:creationId xmlns:a16="http://schemas.microsoft.com/office/drawing/2014/main" id="{C244E27B-DCD0-DB67-55BD-C488F76A2D61}"/>
              </a:ext>
            </a:extLst>
          </p:cNvPr>
          <p:cNvSpPr/>
          <p:nvPr/>
        </p:nvSpPr>
        <p:spPr>
          <a:xfrm>
            <a:off x="6439255" y="4445950"/>
            <a:ext cx="589659" cy="811850"/>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EDC9D8F2-5AD9-6383-BCB6-E151D6D39699}"/>
              </a:ext>
            </a:extLst>
          </p:cNvPr>
          <p:cNvSpPr txBox="1"/>
          <p:nvPr/>
        </p:nvSpPr>
        <p:spPr>
          <a:xfrm>
            <a:off x="7174195" y="1341497"/>
            <a:ext cx="4208802" cy="461665"/>
          </a:xfrm>
          <a:prstGeom prst="rect">
            <a:avLst/>
          </a:prstGeom>
          <a:noFill/>
        </p:spPr>
        <p:txBody>
          <a:bodyPr wrap="square" rtlCol="0">
            <a:spAutoFit/>
          </a:bodyPr>
          <a:lstStyle/>
          <a:p>
            <a:pPr algn="ctr"/>
            <a:r>
              <a:rPr kumimoji="1" lang="en-US" altLang="ja-JP" sz="2400" b="1" dirty="0" err="1">
                <a:latin typeface="BIZ UDPゴシック" panose="020B0400000000000000" pitchFamily="50" charset="-128"/>
                <a:ea typeface="BIZ UDPゴシック" panose="020B0400000000000000" pitchFamily="50" charset="-128"/>
              </a:rPr>
              <a:t>Evoformer</a:t>
            </a:r>
            <a:endParaRPr kumimoji="1" lang="en-US" altLang="ja-JP" sz="2400" b="1"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8393841D-C131-F5AF-BD33-4D2DEC4B1235}"/>
              </a:ext>
            </a:extLst>
          </p:cNvPr>
          <p:cNvSpPr txBox="1"/>
          <p:nvPr/>
        </p:nvSpPr>
        <p:spPr>
          <a:xfrm>
            <a:off x="7259653" y="3317903"/>
            <a:ext cx="4208802" cy="461665"/>
          </a:xfrm>
          <a:prstGeom prst="rect">
            <a:avLst/>
          </a:prstGeom>
          <a:noFill/>
        </p:spPr>
        <p:txBody>
          <a:bodyPr wrap="square" rtlCol="0">
            <a:spAutoFit/>
          </a:bodyPr>
          <a:lstStyle/>
          <a:p>
            <a:pPr algn="ctr"/>
            <a:r>
              <a:rPr kumimoji="1" lang="en-US" altLang="ja-JP" sz="2400" b="1" dirty="0" err="1">
                <a:latin typeface="BIZ UDPゴシック" panose="020B0400000000000000" pitchFamily="50" charset="-128"/>
                <a:ea typeface="BIZ UDPゴシック" panose="020B0400000000000000" pitchFamily="50" charset="-128"/>
              </a:rPr>
              <a:t>Pairformer</a:t>
            </a:r>
            <a:endParaRPr kumimoji="1" lang="en-US" altLang="ja-JP" sz="2400" b="1" dirty="0">
              <a:latin typeface="BIZ UDPゴシック" panose="020B0400000000000000" pitchFamily="50" charset="-128"/>
              <a:ea typeface="BIZ UDPゴシック" panose="020B0400000000000000" pitchFamily="50" charset="-128"/>
            </a:endParaRPr>
          </a:p>
        </p:txBody>
      </p:sp>
      <p:cxnSp>
        <p:nvCxnSpPr>
          <p:cNvPr id="17" name="直線矢印コネクタ 16">
            <a:extLst>
              <a:ext uri="{FF2B5EF4-FFF2-40B4-BE49-F238E27FC236}">
                <a16:creationId xmlns:a16="http://schemas.microsoft.com/office/drawing/2014/main" id="{E419EC5A-4166-A5FC-9A55-DC659AE8F4A6}"/>
              </a:ext>
            </a:extLst>
          </p:cNvPr>
          <p:cNvCxnSpPr>
            <a:cxnSpLocks/>
            <a:endCxn id="15" idx="0"/>
          </p:cNvCxnSpPr>
          <p:nvPr/>
        </p:nvCxnSpPr>
        <p:spPr>
          <a:xfrm>
            <a:off x="9364054" y="2828657"/>
            <a:ext cx="0" cy="489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3A78C0E2-E98E-35A4-AE28-A29884863356}"/>
              </a:ext>
            </a:extLst>
          </p:cNvPr>
          <p:cNvSpPr txBox="1"/>
          <p:nvPr/>
        </p:nvSpPr>
        <p:spPr>
          <a:xfrm>
            <a:off x="6588807" y="6219009"/>
            <a:ext cx="5306936"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動画の生成で多用される拡散モデル</a:t>
            </a:r>
            <a:endParaRPr kumimoji="1" lang="en-US" altLang="ja-JP"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4384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latin typeface="Arial Rounded MT Bold" panose="020F0704030504030204" pitchFamily="34" charset="0"/>
                <a:ea typeface="BIZ UDPゴシック" panose="020B0400000000000000" pitchFamily="50" charset="-128"/>
              </a:rPr>
              <a:t>AlphaFold2</a:t>
            </a:r>
          </a:p>
        </p:txBody>
      </p:sp>
      <p:sp>
        <p:nvSpPr>
          <p:cNvPr id="23" name="テキスト ボックス 22">
            <a:extLst>
              <a:ext uri="{FF2B5EF4-FFF2-40B4-BE49-F238E27FC236}">
                <a16:creationId xmlns:a16="http://schemas.microsoft.com/office/drawing/2014/main" id="{BC9F87E0-E746-6464-6DAE-2E15BD1E8171}"/>
              </a:ext>
            </a:extLst>
          </p:cNvPr>
          <p:cNvSpPr txBox="1"/>
          <p:nvPr/>
        </p:nvSpPr>
        <p:spPr>
          <a:xfrm>
            <a:off x="1685265" y="506329"/>
            <a:ext cx="8229600"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ea typeface="BIZ UDPゴシック" panose="020B0400000000000000" pitchFamily="50" charset="-128"/>
              </a:rPr>
              <a:t>Median</a:t>
            </a:r>
            <a:r>
              <a:rPr lang="ja-JP" altLang="en-US" sz="2400" dirty="0">
                <a:latin typeface="Amasis MT Pro Black" panose="02040A04050005020304" pitchFamily="18" charset="0"/>
                <a:ea typeface="BIZ UDPゴシック" panose="020B0400000000000000" pitchFamily="50" charset="-128"/>
              </a:rPr>
              <a:t> </a:t>
            </a:r>
            <a:r>
              <a:rPr lang="en-US" altLang="ja-JP" sz="2400" dirty="0">
                <a:latin typeface="Amasis MT Pro Black" panose="02040A04050005020304" pitchFamily="18" charset="0"/>
                <a:ea typeface="BIZ UDPゴシック" panose="020B0400000000000000" pitchFamily="50" charset="-128"/>
              </a:rPr>
              <a:t>Free-Modelling Accuracy</a:t>
            </a:r>
            <a:endParaRPr kumimoji="1" lang="ja-JP" altLang="en-US" sz="2400" dirty="0">
              <a:latin typeface="Amasis MT Pro Black" panose="02040A04050005020304" pitchFamily="18" charset="0"/>
              <a:ea typeface="BIZ UDPゴシック" panose="020B0400000000000000" pitchFamily="50" charset="-128"/>
            </a:endParaRPr>
          </a:p>
        </p:txBody>
      </p:sp>
      <p:sp>
        <p:nvSpPr>
          <p:cNvPr id="33" name="テキスト ボックス 32">
            <a:extLst>
              <a:ext uri="{FF2B5EF4-FFF2-40B4-BE49-F238E27FC236}">
                <a16:creationId xmlns:a16="http://schemas.microsoft.com/office/drawing/2014/main" id="{C90D9061-D535-107C-A6E8-81C2629F7E81}"/>
              </a:ext>
            </a:extLst>
          </p:cNvPr>
          <p:cNvSpPr txBox="1"/>
          <p:nvPr/>
        </p:nvSpPr>
        <p:spPr>
          <a:xfrm>
            <a:off x="140387" y="1105126"/>
            <a:ext cx="1946242" cy="461665"/>
          </a:xfrm>
          <a:prstGeom prst="rect">
            <a:avLst/>
          </a:prstGeom>
          <a:noFill/>
        </p:spPr>
        <p:txBody>
          <a:bodyPr wrap="square" rtlCol="0">
            <a:spAutoFit/>
          </a:bodyPr>
          <a:lstStyle/>
          <a:p>
            <a:pPr algn="ctr"/>
            <a:r>
              <a:rPr kumimoji="1" lang="en-US" altLang="ja-JP" sz="1200" b="1" dirty="0">
                <a:latin typeface="BIZ UDPゴシック" panose="020B0400000000000000" pitchFamily="50" charset="-128"/>
                <a:ea typeface="BIZ UDPゴシック" panose="020B0400000000000000" pitchFamily="50" charset="-128"/>
              </a:rPr>
              <a:t>GDT</a:t>
            </a:r>
          </a:p>
          <a:p>
            <a:pPr algn="ctr"/>
            <a:r>
              <a:rPr lang="en-US" altLang="ja-JP" sz="1200" b="1" dirty="0">
                <a:solidFill>
                  <a:srgbClr val="202122"/>
                </a:solidFill>
                <a:latin typeface="Arial" panose="020B0604020202020204" pitchFamily="34" charset="0"/>
              </a:rPr>
              <a:t>G</a:t>
            </a:r>
            <a:r>
              <a:rPr lang="en-US" altLang="ja-JP" sz="1200" b="1" i="0" dirty="0">
                <a:solidFill>
                  <a:srgbClr val="202122"/>
                </a:solidFill>
                <a:effectLst/>
                <a:latin typeface="Arial" panose="020B0604020202020204" pitchFamily="34" charset="0"/>
              </a:rPr>
              <a:t>lobal Distance </a:t>
            </a:r>
            <a:r>
              <a:rPr lang="en-US" altLang="ja-JP" sz="1200" b="1" dirty="0">
                <a:solidFill>
                  <a:srgbClr val="202122"/>
                </a:solidFill>
                <a:latin typeface="Arial" panose="020B0604020202020204" pitchFamily="34" charset="0"/>
              </a:rPr>
              <a:t>T</a:t>
            </a:r>
            <a:r>
              <a:rPr lang="en-US" altLang="ja-JP" sz="1200" b="1" i="0" dirty="0">
                <a:solidFill>
                  <a:srgbClr val="202122"/>
                </a:solidFill>
                <a:effectLst/>
                <a:latin typeface="Arial" panose="020B0604020202020204" pitchFamily="34" charset="0"/>
              </a:rPr>
              <a:t>est</a:t>
            </a:r>
            <a:r>
              <a:rPr lang="en-US" altLang="ja-JP" sz="1200" b="0" i="0" dirty="0">
                <a:solidFill>
                  <a:srgbClr val="202122"/>
                </a:solidFill>
                <a:effectLst/>
                <a:latin typeface="Arial" panose="020B0604020202020204" pitchFamily="34" charset="0"/>
              </a:rPr>
              <a:t> </a:t>
            </a:r>
            <a:endParaRPr kumimoji="1" lang="ja-JP" altLang="en-US" sz="1200" b="1" dirty="0">
              <a:latin typeface="BIZ UDPゴシック" panose="020B0400000000000000" pitchFamily="50" charset="-128"/>
              <a:ea typeface="BIZ UDPゴシック" panose="020B0400000000000000" pitchFamily="50" charset="-128"/>
            </a:endParaRPr>
          </a:p>
        </p:txBody>
      </p:sp>
      <p:grpSp>
        <p:nvGrpSpPr>
          <p:cNvPr id="40" name="グループ化 39">
            <a:extLst>
              <a:ext uri="{FF2B5EF4-FFF2-40B4-BE49-F238E27FC236}">
                <a16:creationId xmlns:a16="http://schemas.microsoft.com/office/drawing/2014/main" id="{2515256A-F53B-EE90-CE68-ACE0631FF719}"/>
              </a:ext>
            </a:extLst>
          </p:cNvPr>
          <p:cNvGrpSpPr/>
          <p:nvPr/>
        </p:nvGrpSpPr>
        <p:grpSpPr>
          <a:xfrm>
            <a:off x="1886543" y="829494"/>
            <a:ext cx="8653996" cy="5799704"/>
            <a:chOff x="3073002" y="814802"/>
            <a:chExt cx="8653996" cy="5799704"/>
          </a:xfrm>
        </p:grpSpPr>
        <p:sp>
          <p:nvSpPr>
            <p:cNvPr id="5" name="テキスト ボックス 4">
              <a:extLst>
                <a:ext uri="{FF2B5EF4-FFF2-40B4-BE49-F238E27FC236}">
                  <a16:creationId xmlns:a16="http://schemas.microsoft.com/office/drawing/2014/main" id="{E3BBC10A-7843-502C-5958-0541D3D7CF0A}"/>
                </a:ext>
              </a:extLst>
            </p:cNvPr>
            <p:cNvSpPr txBox="1"/>
            <p:nvPr/>
          </p:nvSpPr>
          <p:spPr>
            <a:xfrm>
              <a:off x="5636549" y="814802"/>
              <a:ext cx="2471476"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cs typeface="Microsoft GothicNeo" panose="020B0503020000020004" pitchFamily="34" charset="-127"/>
                </a:rPr>
                <a:t>（出所）</a:t>
              </a:r>
              <a:r>
                <a:rPr lang="en-US" altLang="ja-JP" sz="1200" dirty="0">
                  <a:latin typeface="BIZ UDPゴシック" panose="020B0400000000000000" pitchFamily="50" charset="-128"/>
                  <a:ea typeface="BIZ UDPゴシック" panose="020B0400000000000000" pitchFamily="50" charset="-128"/>
                  <a:cs typeface="Microsoft GothicNeo" panose="020B0503020000020004" pitchFamily="34" charset="-127"/>
                </a:rPr>
                <a:t>Google DeepMind</a:t>
              </a:r>
              <a:endParaRPr lang="ja-JP" altLang="en-US" sz="1200" dirty="0">
                <a:latin typeface="BIZ UDPゴシック" panose="020B0400000000000000" pitchFamily="50" charset="-128"/>
                <a:ea typeface="BIZ UDPゴシック" panose="020B0400000000000000" pitchFamily="50" charset="-128"/>
                <a:cs typeface="Microsoft GothicNeo" panose="020B0503020000020004" pitchFamily="34" charset="-127"/>
              </a:endParaRPr>
            </a:p>
          </p:txBody>
        </p:sp>
        <p:cxnSp>
          <p:nvCxnSpPr>
            <p:cNvPr id="3" name="直線コネクタ 2">
              <a:extLst>
                <a:ext uri="{FF2B5EF4-FFF2-40B4-BE49-F238E27FC236}">
                  <a16:creationId xmlns:a16="http://schemas.microsoft.com/office/drawing/2014/main" id="{6FAD1B3A-2C65-76F3-3048-FBA268DE62E3}"/>
                </a:ext>
              </a:extLst>
            </p:cNvPr>
            <p:cNvCxnSpPr>
              <a:cxnSpLocks/>
            </p:cNvCxnSpPr>
            <p:nvPr/>
          </p:nvCxnSpPr>
          <p:spPr>
            <a:xfrm flipH="1">
              <a:off x="3657600" y="1193006"/>
              <a:ext cx="28575" cy="482203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直線コネクタ 9">
              <a:extLst>
                <a:ext uri="{FF2B5EF4-FFF2-40B4-BE49-F238E27FC236}">
                  <a16:creationId xmlns:a16="http://schemas.microsoft.com/office/drawing/2014/main" id="{A953FD68-B081-0508-E9C9-3BF82F910FA5}"/>
                </a:ext>
              </a:extLst>
            </p:cNvPr>
            <p:cNvCxnSpPr>
              <a:cxnSpLocks/>
            </p:cNvCxnSpPr>
            <p:nvPr/>
          </p:nvCxnSpPr>
          <p:spPr>
            <a:xfrm flipH="1">
              <a:off x="3657600" y="6009320"/>
              <a:ext cx="7550944" cy="571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正方形/長方形 13">
              <a:extLst>
                <a:ext uri="{FF2B5EF4-FFF2-40B4-BE49-F238E27FC236}">
                  <a16:creationId xmlns:a16="http://schemas.microsoft.com/office/drawing/2014/main" id="{38DDB50A-2532-BDFA-4367-CF99EECB745B}"/>
                </a:ext>
              </a:extLst>
            </p:cNvPr>
            <p:cNvSpPr/>
            <p:nvPr/>
          </p:nvSpPr>
          <p:spPr>
            <a:xfrm>
              <a:off x="4343400" y="4336258"/>
              <a:ext cx="585788" cy="1678772"/>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F0439B0-3709-CAA1-DB58-8D6DD84143CA}"/>
                </a:ext>
              </a:extLst>
            </p:cNvPr>
            <p:cNvSpPr/>
            <p:nvPr/>
          </p:nvSpPr>
          <p:spPr>
            <a:xfrm>
              <a:off x="5293519" y="4514848"/>
              <a:ext cx="585788" cy="1500181"/>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0AFEFAF-4ED4-2A7E-A582-AB9DA9A13F40}"/>
                </a:ext>
              </a:extLst>
            </p:cNvPr>
            <p:cNvSpPr/>
            <p:nvPr/>
          </p:nvSpPr>
          <p:spPr>
            <a:xfrm>
              <a:off x="6286499" y="4647730"/>
              <a:ext cx="585788" cy="1361591"/>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08C5993-BA0F-1C9F-380D-5DD4075CEA7A}"/>
                </a:ext>
              </a:extLst>
            </p:cNvPr>
            <p:cNvSpPr/>
            <p:nvPr/>
          </p:nvSpPr>
          <p:spPr>
            <a:xfrm>
              <a:off x="7329487" y="4647729"/>
              <a:ext cx="585788" cy="1361591"/>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5CA7573-0885-8B00-86E7-FA8FAD7F0A6F}"/>
                </a:ext>
              </a:extLst>
            </p:cNvPr>
            <p:cNvSpPr/>
            <p:nvPr/>
          </p:nvSpPr>
          <p:spPr>
            <a:xfrm>
              <a:off x="8429625" y="4193384"/>
              <a:ext cx="585788" cy="1798650"/>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2C3886C4-C500-BA02-585D-45BDB9EF8919}"/>
                </a:ext>
              </a:extLst>
            </p:cNvPr>
            <p:cNvSpPr/>
            <p:nvPr/>
          </p:nvSpPr>
          <p:spPr>
            <a:xfrm>
              <a:off x="9529763" y="3336131"/>
              <a:ext cx="585788" cy="2655903"/>
            </a:xfrm>
            <a:prstGeom prst="rect">
              <a:avLst/>
            </a:prstGeom>
            <a:solidFill>
              <a:srgbClr val="7030A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1588D12-6609-2EBB-6874-002EE52C2BDD}"/>
                </a:ext>
              </a:extLst>
            </p:cNvPr>
            <p:cNvSpPr/>
            <p:nvPr/>
          </p:nvSpPr>
          <p:spPr>
            <a:xfrm>
              <a:off x="10572751" y="2146807"/>
              <a:ext cx="585788" cy="3852372"/>
            </a:xfrm>
            <a:prstGeom prst="rect">
              <a:avLst/>
            </a:prstGeom>
            <a:solidFill>
              <a:srgbClr val="FFC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CD7528CB-93C2-E911-0649-61495099A945}"/>
                </a:ext>
              </a:extLst>
            </p:cNvPr>
            <p:cNvSpPr txBox="1"/>
            <p:nvPr/>
          </p:nvSpPr>
          <p:spPr>
            <a:xfrm>
              <a:off x="8801100" y="2936020"/>
              <a:ext cx="1866900" cy="400110"/>
            </a:xfrm>
            <a:prstGeom prst="rect">
              <a:avLst/>
            </a:prstGeom>
            <a:noFill/>
          </p:spPr>
          <p:txBody>
            <a:bodyPr wrap="square" rtlCol="0">
              <a:spAutoFit/>
            </a:bodyPr>
            <a:lstStyle/>
            <a:p>
              <a:pPr algn="ctr"/>
              <a:r>
                <a:rPr kumimoji="1" lang="en-US" altLang="ja-JP" sz="2000" dirty="0">
                  <a:solidFill>
                    <a:srgbClr val="C00000"/>
                  </a:solidFill>
                  <a:latin typeface="Amasis MT Pro Black" panose="02040A04050005020304" pitchFamily="18" charset="0"/>
                  <a:ea typeface="BIZ UDPゴシック" panose="020B0400000000000000" pitchFamily="50" charset="-128"/>
                </a:rPr>
                <a:t>AlphaFold</a:t>
              </a:r>
              <a:endParaRPr kumimoji="1" lang="ja-JP" altLang="en-US" sz="2000" dirty="0">
                <a:solidFill>
                  <a:srgbClr val="C00000"/>
                </a:solidFill>
                <a:latin typeface="Amasis MT Pro Black" panose="02040A04050005020304" pitchFamily="18" charset="0"/>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B4CAEDE8-558D-F9BE-AD64-0334CACBA141}"/>
                </a:ext>
              </a:extLst>
            </p:cNvPr>
            <p:cNvSpPr txBox="1"/>
            <p:nvPr/>
          </p:nvSpPr>
          <p:spPr>
            <a:xfrm>
              <a:off x="9860098" y="1736556"/>
              <a:ext cx="1866900" cy="400110"/>
            </a:xfrm>
            <a:prstGeom prst="rect">
              <a:avLst/>
            </a:prstGeom>
            <a:noFill/>
          </p:spPr>
          <p:txBody>
            <a:bodyPr wrap="square" rtlCol="0">
              <a:spAutoFit/>
            </a:bodyPr>
            <a:lstStyle/>
            <a:p>
              <a:pPr algn="ctr"/>
              <a:r>
                <a:rPr kumimoji="1" lang="en-US" altLang="ja-JP" sz="2000" dirty="0">
                  <a:solidFill>
                    <a:srgbClr val="C00000"/>
                  </a:solidFill>
                  <a:latin typeface="Amasis MT Pro Black" panose="02040A04050005020304" pitchFamily="18" charset="0"/>
                  <a:ea typeface="BIZ UDPゴシック" panose="020B0400000000000000" pitchFamily="50" charset="-128"/>
                </a:rPr>
                <a:t>AlphaFold</a:t>
              </a:r>
              <a:r>
                <a:rPr kumimoji="1" lang="en-US" altLang="ja-JP" sz="2000" dirty="0">
                  <a:latin typeface="Amasis MT Pro Black" panose="02040A04050005020304" pitchFamily="18" charset="0"/>
                  <a:ea typeface="BIZ UDPゴシック" panose="020B0400000000000000" pitchFamily="50" charset="-128"/>
                </a:rPr>
                <a:t>2</a:t>
              </a:r>
              <a:endParaRPr kumimoji="1" lang="ja-JP" altLang="en-US" sz="2000" dirty="0">
                <a:latin typeface="Amasis MT Pro Black" panose="02040A04050005020304" pitchFamily="18" charset="0"/>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39301904-AD5F-AEDF-D2DA-DFD5643B1EB6}"/>
                </a:ext>
              </a:extLst>
            </p:cNvPr>
            <p:cNvSpPr txBox="1"/>
            <p:nvPr/>
          </p:nvSpPr>
          <p:spPr>
            <a:xfrm>
              <a:off x="4261247" y="6029731"/>
              <a:ext cx="750093" cy="584775"/>
            </a:xfrm>
            <a:prstGeom prst="rect">
              <a:avLst/>
            </a:prstGeom>
            <a:noFill/>
          </p:spPr>
          <p:txBody>
            <a:bodyPr wrap="square" rtlCol="0">
              <a:spAutoFit/>
            </a:bodyPr>
            <a:lstStyle/>
            <a:p>
              <a:pPr algn="ctr"/>
              <a:r>
                <a:rPr kumimoji="1" lang="en-US" altLang="ja-JP" sz="1600" b="1" dirty="0">
                  <a:latin typeface="BIZ UDゴシック" panose="020B0400000000000000" pitchFamily="49" charset="-128"/>
                  <a:ea typeface="BIZ UDゴシック" panose="020B0400000000000000" pitchFamily="49" charset="-128"/>
                </a:rPr>
                <a:t>CASP8</a:t>
              </a:r>
            </a:p>
            <a:p>
              <a:pPr algn="ctr"/>
              <a:r>
                <a:rPr lang="en-US" altLang="ja-JP" sz="1600" b="1" dirty="0">
                  <a:latin typeface="BIZ UDゴシック" panose="020B0400000000000000" pitchFamily="49" charset="-128"/>
                  <a:ea typeface="BIZ UDゴシック" panose="020B0400000000000000" pitchFamily="49" charset="-128"/>
                </a:rPr>
                <a:t>2008</a:t>
              </a:r>
              <a:endParaRPr kumimoji="1" lang="ja-JP" altLang="en-US" sz="1600" b="1" dirty="0">
                <a:latin typeface="BIZ UDゴシック" panose="020B0400000000000000" pitchFamily="49" charset="-128"/>
                <a:ea typeface="BIZ UDゴシック" panose="020B0400000000000000" pitchFamily="49" charset="-128"/>
              </a:endParaRPr>
            </a:p>
          </p:txBody>
        </p:sp>
        <p:sp>
          <p:nvSpPr>
            <p:cNvPr id="27" name="テキスト ボックス 26">
              <a:extLst>
                <a:ext uri="{FF2B5EF4-FFF2-40B4-BE49-F238E27FC236}">
                  <a16:creationId xmlns:a16="http://schemas.microsoft.com/office/drawing/2014/main" id="{F04C755B-EEF5-5360-4D2F-0ED1414EA273}"/>
                </a:ext>
              </a:extLst>
            </p:cNvPr>
            <p:cNvSpPr txBox="1"/>
            <p:nvPr/>
          </p:nvSpPr>
          <p:spPr>
            <a:xfrm>
              <a:off x="5211365" y="6025171"/>
              <a:ext cx="750093" cy="584775"/>
            </a:xfrm>
            <a:prstGeom prst="rect">
              <a:avLst/>
            </a:prstGeom>
            <a:noFill/>
          </p:spPr>
          <p:txBody>
            <a:bodyPr wrap="square" rtlCol="0">
              <a:spAutoFit/>
            </a:bodyPr>
            <a:lstStyle/>
            <a:p>
              <a:pPr algn="ctr"/>
              <a:r>
                <a:rPr kumimoji="1" lang="en-US" altLang="ja-JP" sz="1600" b="1" dirty="0">
                  <a:latin typeface="BIZ UDゴシック" panose="020B0400000000000000" pitchFamily="49" charset="-128"/>
                  <a:ea typeface="BIZ UDゴシック" panose="020B0400000000000000" pitchFamily="49" charset="-128"/>
                </a:rPr>
                <a:t>CASP9</a:t>
              </a:r>
            </a:p>
            <a:p>
              <a:pPr algn="ctr"/>
              <a:r>
                <a:rPr lang="en-US" altLang="ja-JP" sz="1600" b="1" dirty="0">
                  <a:latin typeface="BIZ UDゴシック" panose="020B0400000000000000" pitchFamily="49" charset="-128"/>
                  <a:ea typeface="BIZ UDゴシック" panose="020B0400000000000000" pitchFamily="49" charset="-128"/>
                </a:rPr>
                <a:t>2010</a:t>
              </a:r>
              <a:endParaRPr kumimoji="1" lang="ja-JP" altLang="en-US" sz="1600" b="1" dirty="0">
                <a:latin typeface="BIZ UDゴシック" panose="020B0400000000000000" pitchFamily="49" charset="-128"/>
                <a:ea typeface="BIZ UDゴシック" panose="020B0400000000000000" pitchFamily="49" charset="-128"/>
              </a:endParaRPr>
            </a:p>
          </p:txBody>
        </p:sp>
        <p:sp>
          <p:nvSpPr>
            <p:cNvPr id="28" name="テキスト ボックス 27">
              <a:extLst>
                <a:ext uri="{FF2B5EF4-FFF2-40B4-BE49-F238E27FC236}">
                  <a16:creationId xmlns:a16="http://schemas.microsoft.com/office/drawing/2014/main" id="{184185E2-F4AB-BB12-A997-027987CE1538}"/>
                </a:ext>
              </a:extLst>
            </p:cNvPr>
            <p:cNvSpPr txBox="1"/>
            <p:nvPr/>
          </p:nvSpPr>
          <p:spPr>
            <a:xfrm>
              <a:off x="6204346" y="6025171"/>
              <a:ext cx="821400" cy="584775"/>
            </a:xfrm>
            <a:prstGeom prst="rect">
              <a:avLst/>
            </a:prstGeom>
            <a:noFill/>
          </p:spPr>
          <p:txBody>
            <a:bodyPr wrap="square" rtlCol="0">
              <a:spAutoFit/>
            </a:bodyPr>
            <a:lstStyle/>
            <a:p>
              <a:pPr algn="ctr"/>
              <a:r>
                <a:rPr kumimoji="1" lang="en-US" altLang="ja-JP" sz="1600" b="1" dirty="0">
                  <a:latin typeface="BIZ UDゴシック" panose="020B0400000000000000" pitchFamily="49" charset="-128"/>
                  <a:ea typeface="BIZ UDゴシック" panose="020B0400000000000000" pitchFamily="49" charset="-128"/>
                </a:rPr>
                <a:t>CASP10</a:t>
              </a:r>
            </a:p>
            <a:p>
              <a:pPr algn="ctr"/>
              <a:r>
                <a:rPr lang="en-US" altLang="ja-JP" sz="1600" b="1" dirty="0">
                  <a:latin typeface="BIZ UDゴシック" panose="020B0400000000000000" pitchFamily="49" charset="-128"/>
                  <a:ea typeface="BIZ UDゴシック" panose="020B0400000000000000" pitchFamily="49" charset="-128"/>
                </a:rPr>
                <a:t>2012</a:t>
              </a:r>
              <a:endParaRPr kumimoji="1" lang="ja-JP" altLang="en-US" sz="1600" b="1" dirty="0">
                <a:latin typeface="BIZ UDゴシック" panose="020B0400000000000000" pitchFamily="49" charset="-128"/>
                <a:ea typeface="BIZ UDゴシック" panose="020B0400000000000000" pitchFamily="49" charset="-128"/>
              </a:endParaRPr>
            </a:p>
          </p:txBody>
        </p:sp>
        <p:sp>
          <p:nvSpPr>
            <p:cNvPr id="29" name="テキスト ボックス 28">
              <a:extLst>
                <a:ext uri="{FF2B5EF4-FFF2-40B4-BE49-F238E27FC236}">
                  <a16:creationId xmlns:a16="http://schemas.microsoft.com/office/drawing/2014/main" id="{AF62B952-427B-045B-9DAA-E62E6F26DA33}"/>
                </a:ext>
              </a:extLst>
            </p:cNvPr>
            <p:cNvSpPr txBox="1"/>
            <p:nvPr/>
          </p:nvSpPr>
          <p:spPr>
            <a:xfrm>
              <a:off x="7247334" y="5999179"/>
              <a:ext cx="821400" cy="584775"/>
            </a:xfrm>
            <a:prstGeom prst="rect">
              <a:avLst/>
            </a:prstGeom>
            <a:noFill/>
          </p:spPr>
          <p:txBody>
            <a:bodyPr wrap="square" rtlCol="0">
              <a:spAutoFit/>
            </a:bodyPr>
            <a:lstStyle/>
            <a:p>
              <a:pPr algn="ctr"/>
              <a:r>
                <a:rPr kumimoji="1" lang="en-US" altLang="ja-JP" sz="1600" b="1" dirty="0">
                  <a:latin typeface="BIZ UDゴシック" panose="020B0400000000000000" pitchFamily="49" charset="-128"/>
                  <a:ea typeface="BIZ UDゴシック" panose="020B0400000000000000" pitchFamily="49" charset="-128"/>
                </a:rPr>
                <a:t>CASP11</a:t>
              </a:r>
            </a:p>
            <a:p>
              <a:pPr algn="ctr"/>
              <a:r>
                <a:rPr lang="en-US" altLang="ja-JP" sz="1600" b="1" dirty="0">
                  <a:latin typeface="BIZ UDゴシック" panose="020B0400000000000000" pitchFamily="49" charset="-128"/>
                  <a:ea typeface="BIZ UDゴシック" panose="020B0400000000000000" pitchFamily="49" charset="-128"/>
                </a:rPr>
                <a:t>2014</a:t>
              </a:r>
              <a:endParaRPr kumimoji="1" lang="ja-JP" altLang="en-US" sz="1600" b="1" dirty="0">
                <a:latin typeface="BIZ UDゴシック" panose="020B0400000000000000" pitchFamily="49" charset="-128"/>
                <a:ea typeface="BIZ UDゴシック" panose="020B0400000000000000" pitchFamily="49" charset="-128"/>
              </a:endParaRPr>
            </a:p>
          </p:txBody>
        </p:sp>
        <p:sp>
          <p:nvSpPr>
            <p:cNvPr id="30" name="テキスト ボックス 29">
              <a:extLst>
                <a:ext uri="{FF2B5EF4-FFF2-40B4-BE49-F238E27FC236}">
                  <a16:creationId xmlns:a16="http://schemas.microsoft.com/office/drawing/2014/main" id="{5CC6CA6E-E01A-2B47-8ED0-51478269247D}"/>
                </a:ext>
              </a:extLst>
            </p:cNvPr>
            <p:cNvSpPr txBox="1"/>
            <p:nvPr/>
          </p:nvSpPr>
          <p:spPr>
            <a:xfrm>
              <a:off x="8347472" y="6009320"/>
              <a:ext cx="821400" cy="584775"/>
            </a:xfrm>
            <a:prstGeom prst="rect">
              <a:avLst/>
            </a:prstGeom>
            <a:noFill/>
          </p:spPr>
          <p:txBody>
            <a:bodyPr wrap="square" rtlCol="0">
              <a:spAutoFit/>
            </a:bodyPr>
            <a:lstStyle/>
            <a:p>
              <a:pPr algn="ctr"/>
              <a:r>
                <a:rPr kumimoji="1" lang="en-US" altLang="ja-JP" sz="1600" b="1" dirty="0">
                  <a:latin typeface="BIZ UDゴシック" panose="020B0400000000000000" pitchFamily="49" charset="-128"/>
                  <a:ea typeface="BIZ UDゴシック" panose="020B0400000000000000" pitchFamily="49" charset="-128"/>
                </a:rPr>
                <a:t>CASP12</a:t>
              </a:r>
            </a:p>
            <a:p>
              <a:pPr algn="ctr"/>
              <a:r>
                <a:rPr lang="en-US" altLang="ja-JP" sz="1600" b="1" dirty="0">
                  <a:latin typeface="BIZ UDゴシック" panose="020B0400000000000000" pitchFamily="49" charset="-128"/>
                  <a:ea typeface="BIZ UDゴシック" panose="020B0400000000000000" pitchFamily="49" charset="-128"/>
                </a:rPr>
                <a:t>2016</a:t>
              </a:r>
              <a:endParaRPr kumimoji="1" lang="ja-JP" altLang="en-US" sz="1600" b="1" dirty="0">
                <a:latin typeface="BIZ UDゴシック" panose="020B0400000000000000" pitchFamily="49" charset="-128"/>
                <a:ea typeface="BIZ UDゴシック" panose="020B0400000000000000" pitchFamily="49" charset="-128"/>
              </a:endParaRPr>
            </a:p>
          </p:txBody>
        </p:sp>
        <p:sp>
          <p:nvSpPr>
            <p:cNvPr id="31" name="テキスト ボックス 30">
              <a:extLst>
                <a:ext uri="{FF2B5EF4-FFF2-40B4-BE49-F238E27FC236}">
                  <a16:creationId xmlns:a16="http://schemas.microsoft.com/office/drawing/2014/main" id="{8B5B0F4A-EA57-C281-387B-EC0462BE7D5F}"/>
                </a:ext>
              </a:extLst>
            </p:cNvPr>
            <p:cNvSpPr txBox="1"/>
            <p:nvPr/>
          </p:nvSpPr>
          <p:spPr>
            <a:xfrm>
              <a:off x="9447610" y="6025170"/>
              <a:ext cx="821400" cy="584775"/>
            </a:xfrm>
            <a:prstGeom prst="rect">
              <a:avLst/>
            </a:prstGeom>
            <a:noFill/>
          </p:spPr>
          <p:txBody>
            <a:bodyPr wrap="square" rtlCol="0">
              <a:spAutoFit/>
            </a:bodyPr>
            <a:lstStyle/>
            <a:p>
              <a:pPr algn="ctr"/>
              <a:r>
                <a:rPr kumimoji="1" lang="en-US" altLang="ja-JP" sz="1600" b="1" dirty="0">
                  <a:latin typeface="BIZ UDゴシック" panose="020B0400000000000000" pitchFamily="49" charset="-128"/>
                  <a:ea typeface="BIZ UDゴシック" panose="020B0400000000000000" pitchFamily="49" charset="-128"/>
                </a:rPr>
                <a:t>CASP13</a:t>
              </a:r>
            </a:p>
            <a:p>
              <a:pPr algn="ctr"/>
              <a:r>
                <a:rPr lang="en-US" altLang="ja-JP" sz="1600" b="1" dirty="0">
                  <a:latin typeface="BIZ UDゴシック" panose="020B0400000000000000" pitchFamily="49" charset="-128"/>
                  <a:ea typeface="BIZ UDゴシック" panose="020B0400000000000000" pitchFamily="49" charset="-128"/>
                </a:rPr>
                <a:t>2018</a:t>
              </a:r>
              <a:endParaRPr kumimoji="1" lang="ja-JP" altLang="en-US" sz="1600" b="1" dirty="0">
                <a:latin typeface="BIZ UDゴシック" panose="020B0400000000000000" pitchFamily="49" charset="-128"/>
                <a:ea typeface="BIZ UDゴシック" panose="020B0400000000000000" pitchFamily="49" charset="-128"/>
              </a:endParaRPr>
            </a:p>
          </p:txBody>
        </p:sp>
        <p:sp>
          <p:nvSpPr>
            <p:cNvPr id="32" name="テキスト ボックス 31">
              <a:extLst>
                <a:ext uri="{FF2B5EF4-FFF2-40B4-BE49-F238E27FC236}">
                  <a16:creationId xmlns:a16="http://schemas.microsoft.com/office/drawing/2014/main" id="{DDDBAB50-7ABA-4900-74CD-84F30E808D79}"/>
                </a:ext>
              </a:extLst>
            </p:cNvPr>
            <p:cNvSpPr txBox="1"/>
            <p:nvPr/>
          </p:nvSpPr>
          <p:spPr>
            <a:xfrm>
              <a:off x="10499527" y="6009320"/>
              <a:ext cx="859036" cy="584775"/>
            </a:xfrm>
            <a:prstGeom prst="rect">
              <a:avLst/>
            </a:prstGeom>
            <a:noFill/>
          </p:spPr>
          <p:txBody>
            <a:bodyPr wrap="square" rtlCol="0">
              <a:spAutoFit/>
            </a:bodyPr>
            <a:lstStyle/>
            <a:p>
              <a:pPr algn="ctr"/>
              <a:r>
                <a:rPr kumimoji="1" lang="en-US" altLang="ja-JP" sz="1600" b="1" dirty="0">
                  <a:latin typeface="BIZ UDゴシック" panose="020B0400000000000000" pitchFamily="49" charset="-128"/>
                  <a:ea typeface="BIZ UDゴシック" panose="020B0400000000000000" pitchFamily="49" charset="-128"/>
                </a:rPr>
                <a:t>CASP14</a:t>
              </a:r>
            </a:p>
            <a:p>
              <a:pPr algn="ctr"/>
              <a:r>
                <a:rPr lang="en-US" altLang="ja-JP" sz="1600" b="1" dirty="0">
                  <a:latin typeface="BIZ UDゴシック" panose="020B0400000000000000" pitchFamily="49" charset="-128"/>
                  <a:ea typeface="BIZ UDゴシック" panose="020B0400000000000000" pitchFamily="49" charset="-128"/>
                </a:rPr>
                <a:t>2020</a:t>
              </a:r>
              <a:endParaRPr kumimoji="1" lang="ja-JP" altLang="en-US" sz="1600" b="1" dirty="0">
                <a:latin typeface="BIZ UDゴシック" panose="020B0400000000000000" pitchFamily="49" charset="-128"/>
                <a:ea typeface="BIZ UDゴシック" panose="020B0400000000000000" pitchFamily="49" charset="-128"/>
              </a:endParaRPr>
            </a:p>
          </p:txBody>
        </p:sp>
        <p:sp>
          <p:nvSpPr>
            <p:cNvPr id="34" name="テキスト ボックス 33">
              <a:extLst>
                <a:ext uri="{FF2B5EF4-FFF2-40B4-BE49-F238E27FC236}">
                  <a16:creationId xmlns:a16="http://schemas.microsoft.com/office/drawing/2014/main" id="{F08ABA47-FD5D-0FAF-23D6-F0E3BB5034EF}"/>
                </a:ext>
              </a:extLst>
            </p:cNvPr>
            <p:cNvSpPr txBox="1"/>
            <p:nvPr/>
          </p:nvSpPr>
          <p:spPr>
            <a:xfrm>
              <a:off x="3073002" y="1237017"/>
              <a:ext cx="750093" cy="338554"/>
            </a:xfrm>
            <a:prstGeom prst="rect">
              <a:avLst/>
            </a:prstGeom>
            <a:noFill/>
          </p:spPr>
          <p:txBody>
            <a:bodyPr wrap="square" rtlCol="0">
              <a:spAutoFit/>
            </a:bodyPr>
            <a:lstStyle/>
            <a:p>
              <a:pPr algn="ctr"/>
              <a:r>
                <a:rPr kumimoji="1" lang="en-US" altLang="ja-JP" sz="1600" b="1" dirty="0">
                  <a:latin typeface="BIZ UDPゴシック" panose="020B0400000000000000" pitchFamily="50" charset="-128"/>
                  <a:ea typeface="BIZ UDPゴシック" panose="020B0400000000000000" pitchFamily="50" charset="-128"/>
                </a:rPr>
                <a:t>100</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35" name="テキスト ボックス 34">
              <a:extLst>
                <a:ext uri="{FF2B5EF4-FFF2-40B4-BE49-F238E27FC236}">
                  <a16:creationId xmlns:a16="http://schemas.microsoft.com/office/drawing/2014/main" id="{DF9E4497-E82D-9740-4AED-0D0097A6F271}"/>
                </a:ext>
              </a:extLst>
            </p:cNvPr>
            <p:cNvSpPr txBox="1"/>
            <p:nvPr/>
          </p:nvSpPr>
          <p:spPr>
            <a:xfrm>
              <a:off x="3073002" y="3484880"/>
              <a:ext cx="750093" cy="338554"/>
            </a:xfrm>
            <a:prstGeom prst="rect">
              <a:avLst/>
            </a:prstGeom>
            <a:noFill/>
          </p:spPr>
          <p:txBody>
            <a:bodyPr wrap="square" rtlCol="0">
              <a:spAutoFit/>
            </a:bodyPr>
            <a:lstStyle/>
            <a:p>
              <a:pPr algn="ctr"/>
              <a:r>
                <a:rPr kumimoji="1" lang="en-US" altLang="ja-JP" sz="1600" b="1" dirty="0">
                  <a:latin typeface="BIZ UDPゴシック" panose="020B0400000000000000" pitchFamily="50" charset="-128"/>
                  <a:ea typeface="BIZ UDPゴシック" panose="020B0400000000000000" pitchFamily="50" charset="-128"/>
                </a:rPr>
                <a:t>50</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36" name="テキスト ボックス 35">
              <a:extLst>
                <a:ext uri="{FF2B5EF4-FFF2-40B4-BE49-F238E27FC236}">
                  <a16:creationId xmlns:a16="http://schemas.microsoft.com/office/drawing/2014/main" id="{C6DFB36D-71F4-503F-92C9-3DEE6135AD4F}"/>
                </a:ext>
              </a:extLst>
            </p:cNvPr>
            <p:cNvSpPr txBox="1"/>
            <p:nvPr/>
          </p:nvSpPr>
          <p:spPr>
            <a:xfrm>
              <a:off x="3278980" y="5756215"/>
              <a:ext cx="524107" cy="338554"/>
            </a:xfrm>
            <a:prstGeom prst="rect">
              <a:avLst/>
            </a:prstGeom>
            <a:noFill/>
          </p:spPr>
          <p:txBody>
            <a:bodyPr wrap="square" rtlCol="0">
              <a:spAutoFit/>
            </a:bodyPr>
            <a:lstStyle/>
            <a:p>
              <a:pPr algn="ctr"/>
              <a:r>
                <a:rPr kumimoji="1" lang="en-US" altLang="ja-JP" sz="1600" b="1" dirty="0">
                  <a:latin typeface="BIZ UDPゴシック" panose="020B0400000000000000" pitchFamily="50" charset="-128"/>
                  <a:ea typeface="BIZ UDPゴシック" panose="020B0400000000000000" pitchFamily="50" charset="-128"/>
                </a:rPr>
                <a:t>0</a:t>
              </a:r>
              <a:endParaRPr kumimoji="1" lang="ja-JP" altLang="en-US" sz="1600" b="1" dirty="0">
                <a:latin typeface="BIZ UDPゴシック" panose="020B0400000000000000" pitchFamily="50" charset="-128"/>
                <a:ea typeface="BIZ UDPゴシック" panose="020B0400000000000000" pitchFamily="50" charset="-128"/>
              </a:endParaRPr>
            </a:p>
          </p:txBody>
        </p:sp>
      </p:grpSp>
      <p:sp>
        <p:nvSpPr>
          <p:cNvPr id="37" name="テキスト ボックス 36">
            <a:extLst>
              <a:ext uri="{FF2B5EF4-FFF2-40B4-BE49-F238E27FC236}">
                <a16:creationId xmlns:a16="http://schemas.microsoft.com/office/drawing/2014/main" id="{60EB8CA3-3CEA-F62D-F695-9472C2A54A1B}"/>
              </a:ext>
            </a:extLst>
          </p:cNvPr>
          <p:cNvSpPr txBox="1"/>
          <p:nvPr/>
        </p:nvSpPr>
        <p:spPr>
          <a:xfrm>
            <a:off x="3164084" y="6598646"/>
            <a:ext cx="5957887" cy="276999"/>
          </a:xfrm>
          <a:prstGeom prst="rect">
            <a:avLst/>
          </a:prstGeom>
          <a:noFill/>
        </p:spPr>
        <p:txBody>
          <a:bodyPr wrap="square" rtlCol="0">
            <a:spAutoFit/>
          </a:bodyPr>
          <a:lstStyle/>
          <a:p>
            <a:pPr algn="ctr"/>
            <a:r>
              <a:rPr lang="en-US" altLang="ja-JP" sz="1200" b="1" i="0" dirty="0">
                <a:effectLst/>
                <a:latin typeface="BIZ UDPゴシック" panose="020B0400000000000000" pitchFamily="50" charset="-128"/>
                <a:ea typeface="BIZ UDPゴシック" panose="020B0400000000000000" pitchFamily="50" charset="-128"/>
              </a:rPr>
              <a:t>Critical Assessment of protein Structure Prediction(CASP)</a:t>
            </a:r>
          </a:p>
        </p:txBody>
      </p:sp>
      <p:sp>
        <p:nvSpPr>
          <p:cNvPr id="42" name="テキスト ボックス 41">
            <a:extLst>
              <a:ext uri="{FF2B5EF4-FFF2-40B4-BE49-F238E27FC236}">
                <a16:creationId xmlns:a16="http://schemas.microsoft.com/office/drawing/2014/main" id="{2B07BFFB-FBBE-6985-531A-7D673B49548E}"/>
              </a:ext>
            </a:extLst>
          </p:cNvPr>
          <p:cNvSpPr txBox="1"/>
          <p:nvPr/>
        </p:nvSpPr>
        <p:spPr>
          <a:xfrm rot="16200000">
            <a:off x="8651108" y="3475543"/>
            <a:ext cx="6369316" cy="430887"/>
          </a:xfrm>
          <a:prstGeom prst="rect">
            <a:avLst/>
          </a:prstGeom>
          <a:noFill/>
        </p:spPr>
        <p:txBody>
          <a:bodyPr wrap="square">
            <a:spAutoFit/>
          </a:bodyPr>
          <a:lstStyle/>
          <a:p>
            <a:r>
              <a:rPr lang="en-US" altLang="ja-JP" sz="1100" dirty="0">
                <a:latin typeface="Amasis MT Pro Black" panose="02040A04050005020304" pitchFamily="18" charset="0"/>
              </a:rPr>
              <a:t>https://deepmind.google/discover/blog/alphafold-a-solution-to-a-50-year-old-grand-challenge-in-biology/</a:t>
            </a:r>
            <a:endParaRPr lang="ja-JP" altLang="en-US" sz="1100" dirty="0">
              <a:latin typeface="Amasis MT Pro Black" panose="02040A04050005020304" pitchFamily="18" charset="0"/>
            </a:endParaRPr>
          </a:p>
        </p:txBody>
      </p:sp>
      <p:pic>
        <p:nvPicPr>
          <p:cNvPr id="44" name="図 43">
            <a:extLst>
              <a:ext uri="{FF2B5EF4-FFF2-40B4-BE49-F238E27FC236}">
                <a16:creationId xmlns:a16="http://schemas.microsoft.com/office/drawing/2014/main" id="{2BE4DE50-AB14-6F41-4CD5-1B9B0C25CDDF}"/>
              </a:ext>
            </a:extLst>
          </p:cNvPr>
          <p:cNvPicPr>
            <a:picLocks noChangeAspect="1"/>
          </p:cNvPicPr>
          <p:nvPr/>
        </p:nvPicPr>
        <p:blipFill>
          <a:blip r:embed="rId2"/>
          <a:stretch>
            <a:fillRect/>
          </a:stretch>
        </p:blipFill>
        <p:spPr>
          <a:xfrm>
            <a:off x="33042" y="5507141"/>
            <a:ext cx="1368504" cy="1368504"/>
          </a:xfrm>
          <a:prstGeom prst="rect">
            <a:avLst/>
          </a:prstGeom>
        </p:spPr>
      </p:pic>
      <p:sp>
        <p:nvSpPr>
          <p:cNvPr id="2" name="テキスト ボックス 1">
            <a:extLst>
              <a:ext uri="{FF2B5EF4-FFF2-40B4-BE49-F238E27FC236}">
                <a16:creationId xmlns:a16="http://schemas.microsoft.com/office/drawing/2014/main" id="{0EA51212-3A4F-17A3-84D1-C41298FC66B8}"/>
              </a:ext>
            </a:extLst>
          </p:cNvPr>
          <p:cNvSpPr txBox="1"/>
          <p:nvPr/>
        </p:nvSpPr>
        <p:spPr>
          <a:xfrm rot="5400000">
            <a:off x="8631580" y="4117607"/>
            <a:ext cx="4113535" cy="338554"/>
          </a:xfrm>
          <a:prstGeom prst="rect">
            <a:avLst/>
          </a:prstGeom>
          <a:noFill/>
        </p:spPr>
        <p:txBody>
          <a:bodyPr wrap="square" rtlCol="0">
            <a:spAutoFit/>
          </a:bodyPr>
          <a:lstStyle/>
          <a:p>
            <a:r>
              <a:rPr kumimoji="1" lang="en-US" altLang="ja-JP" sz="1600" b="1" dirty="0">
                <a:solidFill>
                  <a:srgbClr val="C00000"/>
                </a:solidFill>
                <a:latin typeface="BIZ UDPゴシック" panose="020B0400000000000000" pitchFamily="50" charset="-128"/>
                <a:ea typeface="BIZ UDPゴシック" panose="020B0400000000000000" pitchFamily="50" charset="-128"/>
              </a:rPr>
              <a:t>CASP14</a:t>
            </a:r>
            <a:r>
              <a:rPr kumimoji="1" lang="ja-JP" altLang="en-US" sz="1600" b="1" dirty="0">
                <a:solidFill>
                  <a:srgbClr val="C00000"/>
                </a:solidFill>
                <a:latin typeface="BIZ UDPゴシック" panose="020B0400000000000000" pitchFamily="50" charset="-128"/>
                <a:ea typeface="BIZ UDPゴシック" panose="020B0400000000000000" pitchFamily="50" charset="-128"/>
              </a:rPr>
              <a:t>以降、</a:t>
            </a:r>
            <a:r>
              <a:rPr kumimoji="1" lang="en-US" altLang="ja-JP" sz="1600" b="1" dirty="0">
                <a:solidFill>
                  <a:srgbClr val="C00000"/>
                </a:solidFill>
                <a:latin typeface="BIZ UDPゴシック" panose="020B0400000000000000" pitchFamily="50" charset="-128"/>
                <a:ea typeface="BIZ UDPゴシック" panose="020B0400000000000000" pitchFamily="50" charset="-128"/>
              </a:rPr>
              <a:t>Google</a:t>
            </a:r>
            <a:r>
              <a:rPr kumimoji="1" lang="ja-JP" altLang="en-US" sz="1600" b="1" dirty="0">
                <a:solidFill>
                  <a:srgbClr val="C00000"/>
                </a:solidFill>
                <a:latin typeface="BIZ UDPゴシック" panose="020B0400000000000000" pitchFamily="50" charset="-128"/>
                <a:ea typeface="BIZ UDPゴシック" panose="020B0400000000000000" pitchFamily="50" charset="-128"/>
              </a:rPr>
              <a:t>は参加していない。</a:t>
            </a:r>
          </a:p>
        </p:txBody>
      </p:sp>
    </p:spTree>
    <p:extLst>
      <p:ext uri="{BB962C8B-B14F-4D97-AF65-F5344CB8AC3E}">
        <p14:creationId xmlns:p14="http://schemas.microsoft.com/office/powerpoint/2010/main" val="4113682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54B6449-0452-650E-AD5A-A690A762CE39}"/>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タンパク質立体構造予測の流れ</a:t>
            </a:r>
          </a:p>
        </p:txBody>
      </p:sp>
      <p:sp>
        <p:nvSpPr>
          <p:cNvPr id="9" name="四角形: 角を丸くする 8">
            <a:extLst>
              <a:ext uri="{FF2B5EF4-FFF2-40B4-BE49-F238E27FC236}">
                <a16:creationId xmlns:a16="http://schemas.microsoft.com/office/drawing/2014/main" id="{F0CB2197-393B-ECAE-AC29-E7305878FCC4}"/>
              </a:ext>
            </a:extLst>
          </p:cNvPr>
          <p:cNvSpPr/>
          <p:nvPr/>
        </p:nvSpPr>
        <p:spPr>
          <a:xfrm>
            <a:off x="1764506" y="926445"/>
            <a:ext cx="8979694" cy="621507"/>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予測構造モデルの計算</a:t>
            </a:r>
          </a:p>
        </p:txBody>
      </p:sp>
      <p:sp>
        <p:nvSpPr>
          <p:cNvPr id="11" name="四角形: 角を丸くする 10">
            <a:extLst>
              <a:ext uri="{FF2B5EF4-FFF2-40B4-BE49-F238E27FC236}">
                <a16:creationId xmlns:a16="http://schemas.microsoft.com/office/drawing/2014/main" id="{4C6920F5-8330-4934-7802-B00B881546AC}"/>
              </a:ext>
            </a:extLst>
          </p:cNvPr>
          <p:cNvSpPr/>
          <p:nvPr/>
        </p:nvSpPr>
        <p:spPr>
          <a:xfrm>
            <a:off x="1764506" y="2138765"/>
            <a:ext cx="8979694" cy="621507"/>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機能既知の類似構造の検索</a:t>
            </a:r>
          </a:p>
        </p:txBody>
      </p:sp>
      <p:sp>
        <p:nvSpPr>
          <p:cNvPr id="13" name="四角形: 角を丸くする 12">
            <a:extLst>
              <a:ext uri="{FF2B5EF4-FFF2-40B4-BE49-F238E27FC236}">
                <a16:creationId xmlns:a16="http://schemas.microsoft.com/office/drawing/2014/main" id="{B956AC9E-0D4A-02D2-9984-0266C43C0720}"/>
              </a:ext>
            </a:extLst>
          </p:cNvPr>
          <p:cNvSpPr/>
          <p:nvPr/>
        </p:nvSpPr>
        <p:spPr>
          <a:xfrm>
            <a:off x="1764506" y="3303200"/>
            <a:ext cx="8979694" cy="621507"/>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タンパク質＝リガンド複合体の計算</a:t>
            </a:r>
          </a:p>
        </p:txBody>
      </p:sp>
      <p:sp>
        <p:nvSpPr>
          <p:cNvPr id="15" name="四角形: 角を丸くする 14">
            <a:extLst>
              <a:ext uri="{FF2B5EF4-FFF2-40B4-BE49-F238E27FC236}">
                <a16:creationId xmlns:a16="http://schemas.microsoft.com/office/drawing/2014/main" id="{F60E97B7-6782-8383-02E2-2A8E368088E4}"/>
              </a:ext>
            </a:extLst>
          </p:cNvPr>
          <p:cNvSpPr/>
          <p:nvPr/>
        </p:nvSpPr>
        <p:spPr>
          <a:xfrm>
            <a:off x="1764506" y="4491242"/>
            <a:ext cx="8979694" cy="621507"/>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複合体の分子動力学シミュレーション</a:t>
            </a:r>
          </a:p>
        </p:txBody>
      </p:sp>
      <p:sp>
        <p:nvSpPr>
          <p:cNvPr id="16" name="四角形: 角を丸くする 15">
            <a:extLst>
              <a:ext uri="{FF2B5EF4-FFF2-40B4-BE49-F238E27FC236}">
                <a16:creationId xmlns:a16="http://schemas.microsoft.com/office/drawing/2014/main" id="{A43353BF-DEF7-CD82-680D-81BA1624BEE9}"/>
              </a:ext>
            </a:extLst>
          </p:cNvPr>
          <p:cNvSpPr/>
          <p:nvPr/>
        </p:nvSpPr>
        <p:spPr>
          <a:xfrm>
            <a:off x="1764506" y="5715010"/>
            <a:ext cx="8979694" cy="621507"/>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BIZ UDPゴシック" panose="020B0400000000000000" pitchFamily="50" charset="-128"/>
                <a:ea typeface="BIZ UDPゴシック" panose="020B0400000000000000" pitchFamily="50" charset="-128"/>
              </a:rPr>
              <a:t>トラジェクトリーのアニメーション作成</a:t>
            </a:r>
          </a:p>
        </p:txBody>
      </p:sp>
      <p:sp>
        <p:nvSpPr>
          <p:cNvPr id="17" name="矢印: 下 16">
            <a:extLst>
              <a:ext uri="{FF2B5EF4-FFF2-40B4-BE49-F238E27FC236}">
                <a16:creationId xmlns:a16="http://schemas.microsoft.com/office/drawing/2014/main" id="{B7059C17-0998-7806-3A1C-1BF54D933587}"/>
              </a:ext>
            </a:extLst>
          </p:cNvPr>
          <p:cNvSpPr/>
          <p:nvPr/>
        </p:nvSpPr>
        <p:spPr>
          <a:xfrm>
            <a:off x="5747147" y="1672911"/>
            <a:ext cx="1014412" cy="39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2C05A433-C924-BF9F-8973-9DE3F0E76988}"/>
              </a:ext>
            </a:extLst>
          </p:cNvPr>
          <p:cNvSpPr/>
          <p:nvPr/>
        </p:nvSpPr>
        <p:spPr>
          <a:xfrm>
            <a:off x="5747147" y="2836134"/>
            <a:ext cx="1014412" cy="39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下 18">
            <a:extLst>
              <a:ext uri="{FF2B5EF4-FFF2-40B4-BE49-F238E27FC236}">
                <a16:creationId xmlns:a16="http://schemas.microsoft.com/office/drawing/2014/main" id="{AA3C6EB2-97F8-9111-8539-324D582D1976}"/>
              </a:ext>
            </a:extLst>
          </p:cNvPr>
          <p:cNvSpPr/>
          <p:nvPr/>
        </p:nvSpPr>
        <p:spPr>
          <a:xfrm>
            <a:off x="5747147" y="4016847"/>
            <a:ext cx="1014412" cy="39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561E6479-EEA0-E330-F518-A8F3989295D0}"/>
              </a:ext>
            </a:extLst>
          </p:cNvPr>
          <p:cNvSpPr/>
          <p:nvPr/>
        </p:nvSpPr>
        <p:spPr>
          <a:xfrm>
            <a:off x="5747147" y="5219486"/>
            <a:ext cx="1014412" cy="3965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0123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latin typeface="Arial Rounded MT Bold" panose="020F0704030504030204" pitchFamily="34" charset="0"/>
                <a:ea typeface="BIZ UDPゴシック" panose="020B0400000000000000" pitchFamily="50" charset="-128"/>
              </a:rPr>
              <a:t>AlphaFold2</a:t>
            </a:r>
            <a:r>
              <a:rPr kumimoji="1" lang="ja-JP" altLang="en-US" sz="2800" dirty="0">
                <a:solidFill>
                  <a:schemeClr val="bg1"/>
                </a:solidFill>
                <a:latin typeface="Arial Rounded MT Bold" panose="020F0704030504030204" pitchFamily="34" charset="0"/>
                <a:ea typeface="BIZ UDPゴシック" panose="020B0400000000000000" pitchFamily="50" charset="-128"/>
              </a:rPr>
              <a:t>はトランスフォーマーを使う</a:t>
            </a:r>
            <a:endParaRPr kumimoji="1" lang="en-US" altLang="ja-JP" sz="2800" dirty="0">
              <a:solidFill>
                <a:schemeClr val="bg1"/>
              </a:solidFill>
              <a:latin typeface="Arial Rounded MT Bold" panose="020F0704030504030204" pitchFamily="34" charset="0"/>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E3BBC10A-7843-502C-5958-0541D3D7CF0A}"/>
              </a:ext>
            </a:extLst>
          </p:cNvPr>
          <p:cNvSpPr txBox="1"/>
          <p:nvPr/>
        </p:nvSpPr>
        <p:spPr>
          <a:xfrm>
            <a:off x="3041754" y="6550223"/>
            <a:ext cx="6108492" cy="307777"/>
          </a:xfrm>
          <a:prstGeom prst="rect">
            <a:avLst/>
          </a:prstGeom>
          <a:noFill/>
        </p:spPr>
        <p:txBody>
          <a:bodyPr wrap="square">
            <a:spAutoFit/>
          </a:bodyPr>
          <a:lstStyle/>
          <a:p>
            <a:pPr algn="ctr"/>
            <a:r>
              <a:rPr lang="en-US" altLang="ja-JP" sz="1400" dirty="0">
                <a:latin typeface="Amasis MT Pro Black" panose="02040A04050005020304" pitchFamily="18" charset="0"/>
                <a:ea typeface="Microsoft GothicNeo" panose="020B0503020000020004" pitchFamily="34" charset="-127"/>
                <a:cs typeface="Microsoft GothicNeo" panose="020B0503020000020004" pitchFamily="34" charset="-127"/>
              </a:rPr>
              <a:t>https://www.nature.com/articles/s41586-021-03819-2</a:t>
            </a:r>
            <a:endParaRPr lang="ja-JP" altLang="en-US" sz="1400" dirty="0">
              <a:latin typeface="Amasis MT Pro Black" panose="02040A04050005020304" pitchFamily="18" charset="0"/>
              <a:ea typeface="Microsoft GothicNeo" panose="020B0503020000020004" pitchFamily="34" charset="-127"/>
              <a:cs typeface="Microsoft GothicNeo" panose="020B0503020000020004" pitchFamily="34" charset="-127"/>
            </a:endParaRPr>
          </a:p>
        </p:txBody>
      </p:sp>
      <p:pic>
        <p:nvPicPr>
          <p:cNvPr id="8" name="図 7">
            <a:extLst>
              <a:ext uri="{FF2B5EF4-FFF2-40B4-BE49-F238E27FC236}">
                <a16:creationId xmlns:a16="http://schemas.microsoft.com/office/drawing/2014/main" id="{7FC98286-567C-39BA-0BC4-47CB69B3CBAC}"/>
              </a:ext>
            </a:extLst>
          </p:cNvPr>
          <p:cNvPicPr>
            <a:picLocks noChangeAspect="1"/>
          </p:cNvPicPr>
          <p:nvPr/>
        </p:nvPicPr>
        <p:blipFill>
          <a:blip r:embed="rId2"/>
          <a:stretch>
            <a:fillRect/>
          </a:stretch>
        </p:blipFill>
        <p:spPr>
          <a:xfrm>
            <a:off x="0" y="1975678"/>
            <a:ext cx="12192000" cy="4135756"/>
          </a:xfrm>
          <a:prstGeom prst="rect">
            <a:avLst/>
          </a:prstGeom>
        </p:spPr>
      </p:pic>
      <p:sp>
        <p:nvSpPr>
          <p:cNvPr id="2" name="四角形: 角を丸くする 1">
            <a:extLst>
              <a:ext uri="{FF2B5EF4-FFF2-40B4-BE49-F238E27FC236}">
                <a16:creationId xmlns:a16="http://schemas.microsoft.com/office/drawing/2014/main" id="{AE8FBF6D-A515-D7E1-CA9F-210C424410A1}"/>
              </a:ext>
            </a:extLst>
          </p:cNvPr>
          <p:cNvSpPr/>
          <p:nvPr/>
        </p:nvSpPr>
        <p:spPr>
          <a:xfrm>
            <a:off x="4857750" y="1740026"/>
            <a:ext cx="4292496" cy="3543174"/>
          </a:xfrm>
          <a:custGeom>
            <a:avLst/>
            <a:gdLst>
              <a:gd name="connsiteX0" fmla="*/ 0 w 4292496"/>
              <a:gd name="connsiteY0" fmla="*/ 590541 h 3543174"/>
              <a:gd name="connsiteX1" fmla="*/ 590541 w 4292496"/>
              <a:gd name="connsiteY1" fmla="*/ 0 h 3543174"/>
              <a:gd name="connsiteX2" fmla="*/ 1015768 w 4292496"/>
              <a:gd name="connsiteY2" fmla="*/ 0 h 3543174"/>
              <a:gd name="connsiteX3" fmla="*/ 1503222 w 4292496"/>
              <a:gd name="connsiteY3" fmla="*/ 0 h 3543174"/>
              <a:gd name="connsiteX4" fmla="*/ 2021791 w 4292496"/>
              <a:gd name="connsiteY4" fmla="*/ 0 h 3543174"/>
              <a:gd name="connsiteX5" fmla="*/ 2447018 w 4292496"/>
              <a:gd name="connsiteY5" fmla="*/ 0 h 3543174"/>
              <a:gd name="connsiteX6" fmla="*/ 2872245 w 4292496"/>
              <a:gd name="connsiteY6" fmla="*/ 0 h 3543174"/>
              <a:gd name="connsiteX7" fmla="*/ 3701955 w 4292496"/>
              <a:gd name="connsiteY7" fmla="*/ 0 h 3543174"/>
              <a:gd name="connsiteX8" fmla="*/ 4292496 w 4292496"/>
              <a:gd name="connsiteY8" fmla="*/ 590541 h 3543174"/>
              <a:gd name="connsiteX9" fmla="*/ 4292496 w 4292496"/>
              <a:gd name="connsiteY9" fmla="*/ 1228306 h 3543174"/>
              <a:gd name="connsiteX10" fmla="*/ 4292496 w 4292496"/>
              <a:gd name="connsiteY10" fmla="*/ 1818829 h 3543174"/>
              <a:gd name="connsiteX11" fmla="*/ 4292496 w 4292496"/>
              <a:gd name="connsiteY11" fmla="*/ 2362110 h 3543174"/>
              <a:gd name="connsiteX12" fmla="*/ 4292496 w 4292496"/>
              <a:gd name="connsiteY12" fmla="*/ 2952633 h 3543174"/>
              <a:gd name="connsiteX13" fmla="*/ 3701955 w 4292496"/>
              <a:gd name="connsiteY13" fmla="*/ 3543174 h 3543174"/>
              <a:gd name="connsiteX14" fmla="*/ 3245614 w 4292496"/>
              <a:gd name="connsiteY14" fmla="*/ 3543174 h 3543174"/>
              <a:gd name="connsiteX15" fmla="*/ 2758159 w 4292496"/>
              <a:gd name="connsiteY15" fmla="*/ 3543174 h 3543174"/>
              <a:gd name="connsiteX16" fmla="*/ 2332933 w 4292496"/>
              <a:gd name="connsiteY16" fmla="*/ 3543174 h 3543174"/>
              <a:gd name="connsiteX17" fmla="*/ 1752136 w 4292496"/>
              <a:gd name="connsiteY17" fmla="*/ 3543174 h 3543174"/>
              <a:gd name="connsiteX18" fmla="*/ 1295795 w 4292496"/>
              <a:gd name="connsiteY18" fmla="*/ 3543174 h 3543174"/>
              <a:gd name="connsiteX19" fmla="*/ 590541 w 4292496"/>
              <a:gd name="connsiteY19" fmla="*/ 3543174 h 3543174"/>
              <a:gd name="connsiteX20" fmla="*/ 0 w 4292496"/>
              <a:gd name="connsiteY20" fmla="*/ 2952633 h 3543174"/>
              <a:gd name="connsiteX21" fmla="*/ 0 w 4292496"/>
              <a:gd name="connsiteY21" fmla="*/ 2409352 h 3543174"/>
              <a:gd name="connsiteX22" fmla="*/ 0 w 4292496"/>
              <a:gd name="connsiteY22" fmla="*/ 1842450 h 3543174"/>
              <a:gd name="connsiteX23" fmla="*/ 0 w 4292496"/>
              <a:gd name="connsiteY23" fmla="*/ 1228306 h 3543174"/>
              <a:gd name="connsiteX24" fmla="*/ 0 w 4292496"/>
              <a:gd name="connsiteY24" fmla="*/ 590541 h 354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92496" h="3543174" extrusionOk="0">
                <a:moveTo>
                  <a:pt x="0" y="590541"/>
                </a:moveTo>
                <a:cubicBezTo>
                  <a:pt x="-32431" y="264246"/>
                  <a:pt x="172586" y="-21336"/>
                  <a:pt x="590541" y="0"/>
                </a:cubicBezTo>
                <a:cubicBezTo>
                  <a:pt x="696644" y="-39301"/>
                  <a:pt x="811062" y="30038"/>
                  <a:pt x="1015768" y="0"/>
                </a:cubicBezTo>
                <a:cubicBezTo>
                  <a:pt x="1220474" y="-30038"/>
                  <a:pt x="1390924" y="3201"/>
                  <a:pt x="1503222" y="0"/>
                </a:cubicBezTo>
                <a:cubicBezTo>
                  <a:pt x="1615520" y="-3201"/>
                  <a:pt x="1870072" y="5815"/>
                  <a:pt x="2021791" y="0"/>
                </a:cubicBezTo>
                <a:cubicBezTo>
                  <a:pt x="2173510" y="-5815"/>
                  <a:pt x="2358294" y="36061"/>
                  <a:pt x="2447018" y="0"/>
                </a:cubicBezTo>
                <a:cubicBezTo>
                  <a:pt x="2535742" y="-36061"/>
                  <a:pt x="2702580" y="47781"/>
                  <a:pt x="2872245" y="0"/>
                </a:cubicBezTo>
                <a:cubicBezTo>
                  <a:pt x="3041910" y="-47781"/>
                  <a:pt x="3297141" y="50533"/>
                  <a:pt x="3701955" y="0"/>
                </a:cubicBezTo>
                <a:cubicBezTo>
                  <a:pt x="3993278" y="25801"/>
                  <a:pt x="4285105" y="270684"/>
                  <a:pt x="4292496" y="590541"/>
                </a:cubicBezTo>
                <a:cubicBezTo>
                  <a:pt x="4297880" y="870603"/>
                  <a:pt x="4222967" y="1032736"/>
                  <a:pt x="4292496" y="1228306"/>
                </a:cubicBezTo>
                <a:cubicBezTo>
                  <a:pt x="4362025" y="1423876"/>
                  <a:pt x="4237496" y="1608067"/>
                  <a:pt x="4292496" y="1818829"/>
                </a:cubicBezTo>
                <a:cubicBezTo>
                  <a:pt x="4347496" y="2029591"/>
                  <a:pt x="4274210" y="2162051"/>
                  <a:pt x="4292496" y="2362110"/>
                </a:cubicBezTo>
                <a:cubicBezTo>
                  <a:pt x="4310782" y="2562169"/>
                  <a:pt x="4277710" y="2689695"/>
                  <a:pt x="4292496" y="2952633"/>
                </a:cubicBezTo>
                <a:cubicBezTo>
                  <a:pt x="4246947" y="3297360"/>
                  <a:pt x="4011992" y="3616275"/>
                  <a:pt x="3701955" y="3543174"/>
                </a:cubicBezTo>
                <a:cubicBezTo>
                  <a:pt x="3585314" y="3580112"/>
                  <a:pt x="3417997" y="3524858"/>
                  <a:pt x="3245614" y="3543174"/>
                </a:cubicBezTo>
                <a:cubicBezTo>
                  <a:pt x="3073231" y="3561490"/>
                  <a:pt x="2866722" y="3503372"/>
                  <a:pt x="2758159" y="3543174"/>
                </a:cubicBezTo>
                <a:cubicBezTo>
                  <a:pt x="2649596" y="3582976"/>
                  <a:pt x="2446913" y="3519094"/>
                  <a:pt x="2332933" y="3543174"/>
                </a:cubicBezTo>
                <a:cubicBezTo>
                  <a:pt x="2218953" y="3567254"/>
                  <a:pt x="2036862" y="3496435"/>
                  <a:pt x="1752136" y="3543174"/>
                </a:cubicBezTo>
                <a:cubicBezTo>
                  <a:pt x="1467410" y="3589913"/>
                  <a:pt x="1517704" y="3523932"/>
                  <a:pt x="1295795" y="3543174"/>
                </a:cubicBezTo>
                <a:cubicBezTo>
                  <a:pt x="1073886" y="3562416"/>
                  <a:pt x="836332" y="3513034"/>
                  <a:pt x="590541" y="3543174"/>
                </a:cubicBezTo>
                <a:cubicBezTo>
                  <a:pt x="225992" y="3475534"/>
                  <a:pt x="-47482" y="3358778"/>
                  <a:pt x="0" y="2952633"/>
                </a:cubicBezTo>
                <a:cubicBezTo>
                  <a:pt x="-56143" y="2756784"/>
                  <a:pt x="27652" y="2619199"/>
                  <a:pt x="0" y="2409352"/>
                </a:cubicBezTo>
                <a:cubicBezTo>
                  <a:pt x="-27652" y="2199505"/>
                  <a:pt x="49785" y="2039890"/>
                  <a:pt x="0" y="1842450"/>
                </a:cubicBezTo>
                <a:cubicBezTo>
                  <a:pt x="-49785" y="1645010"/>
                  <a:pt x="58788" y="1427914"/>
                  <a:pt x="0" y="1228306"/>
                </a:cubicBezTo>
                <a:cubicBezTo>
                  <a:pt x="-58788" y="1028698"/>
                  <a:pt x="72221" y="846558"/>
                  <a:pt x="0" y="590541"/>
                </a:cubicBezTo>
                <a:close/>
              </a:path>
            </a:pathLst>
          </a:custGeom>
          <a:noFill/>
          <a:ln w="76200">
            <a:solidFill>
              <a:srgbClr val="FF0000"/>
            </a:solidFill>
            <a:prstDash val="sysDot"/>
            <a:extLst>
              <a:ext uri="{C807C97D-BFC1-408E-A445-0C87EB9F89A2}">
                <ask:lineSketchStyleProps xmlns:ask="http://schemas.microsoft.com/office/drawing/2018/sketchyshapes" sd="2227326870">
                  <a:prstGeom prst="roundRect">
                    <a:avLst/>
                  </a:prstGeom>
                  <ask:type>
                    <ask:lineSketchScribble/>
                  </ask:type>
                </ask:lineSketchStyleProps>
              </a:ext>
            </a:extLst>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DC20EBA-674C-6335-5D61-E4C9D535C5CA}"/>
              </a:ext>
            </a:extLst>
          </p:cNvPr>
          <p:cNvSpPr txBox="1"/>
          <p:nvPr/>
        </p:nvSpPr>
        <p:spPr>
          <a:xfrm>
            <a:off x="5124372" y="1093695"/>
            <a:ext cx="3759252" cy="646331"/>
          </a:xfrm>
          <a:prstGeom prst="rect">
            <a:avLst/>
          </a:prstGeom>
          <a:noFill/>
        </p:spPr>
        <p:txBody>
          <a:bodyPr wrap="square" rtlCol="0">
            <a:spAutoFit/>
          </a:bodyPr>
          <a:lstStyle/>
          <a:p>
            <a:pPr algn="ctr"/>
            <a:r>
              <a:rPr kumimoji="1" lang="en-US" altLang="ja-JP" sz="3600" b="1" dirty="0">
                <a:latin typeface="BIZ UDPゴシック" panose="020B0400000000000000" pitchFamily="50" charset="-128"/>
                <a:ea typeface="BIZ UDPゴシック" panose="020B0400000000000000" pitchFamily="50" charset="-128"/>
              </a:rPr>
              <a:t>Transformer</a:t>
            </a:r>
            <a:endParaRPr kumimoji="1" lang="ja-JP" altLang="en-US" sz="36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60877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25B3EAE-1B09-4514-9781-96BE787C73C3}"/>
              </a:ext>
            </a:extLst>
          </p:cNvPr>
          <p:cNvPicPr>
            <a:picLocks noChangeAspect="1"/>
          </p:cNvPicPr>
          <p:nvPr/>
        </p:nvPicPr>
        <p:blipFill>
          <a:blip r:embed="rId3"/>
          <a:stretch>
            <a:fillRect/>
          </a:stretch>
        </p:blipFill>
        <p:spPr>
          <a:xfrm rot="5400000">
            <a:off x="7496660" y="2934248"/>
            <a:ext cx="3768773" cy="4003901"/>
          </a:xfrm>
          <a:prstGeom prst="rect">
            <a:avLst/>
          </a:prstGeom>
        </p:spPr>
      </p:pic>
      <p:pic>
        <p:nvPicPr>
          <p:cNvPr id="13" name="図 12">
            <a:extLst>
              <a:ext uri="{FF2B5EF4-FFF2-40B4-BE49-F238E27FC236}">
                <a16:creationId xmlns:a16="http://schemas.microsoft.com/office/drawing/2014/main" id="{33FFED3F-9CAA-4790-86C4-E7ADCC71C4D1}"/>
              </a:ext>
            </a:extLst>
          </p:cNvPr>
          <p:cNvPicPr>
            <a:picLocks noChangeAspect="1"/>
          </p:cNvPicPr>
          <p:nvPr/>
        </p:nvPicPr>
        <p:blipFill>
          <a:blip r:embed="rId4"/>
          <a:stretch>
            <a:fillRect/>
          </a:stretch>
        </p:blipFill>
        <p:spPr>
          <a:xfrm>
            <a:off x="0" y="1434960"/>
            <a:ext cx="3802879" cy="5423040"/>
          </a:xfrm>
          <a:prstGeom prst="rect">
            <a:avLst/>
          </a:prstGeom>
        </p:spPr>
      </p:pic>
      <p:sp>
        <p:nvSpPr>
          <p:cNvPr id="5" name="正方形/長方形 4"/>
          <p:cNvSpPr/>
          <p:nvPr/>
        </p:nvSpPr>
        <p:spPr>
          <a:xfrm>
            <a:off x="2890349" y="146619"/>
            <a:ext cx="6411307" cy="523220"/>
          </a:xfrm>
          <a:prstGeom prst="rect">
            <a:avLst/>
          </a:prstGeom>
        </p:spPr>
        <p:txBody>
          <a:bodyPr wrap="none">
            <a:spAutoFit/>
          </a:bodyPr>
          <a:lstStyle/>
          <a:p>
            <a:pPr algn="dist"/>
            <a:r>
              <a:rPr lang="ja-JP" altLang="en-US" sz="2800" b="1" i="0" dirty="0">
                <a:solidFill>
                  <a:srgbClr val="000000"/>
                </a:solidFill>
                <a:effectLst/>
                <a:latin typeface="Meiryo UI" panose="020B0604030504040204" pitchFamily="50" charset="-128"/>
                <a:ea typeface="Meiryo UI" panose="020B0604030504040204" pitchFamily="50" charset="-128"/>
              </a:rPr>
              <a:t>トランスフォーマ（</a:t>
            </a:r>
            <a:r>
              <a:rPr lang="en-US" altLang="ja-JP" sz="2800" b="1" i="0" dirty="0">
                <a:solidFill>
                  <a:srgbClr val="000000"/>
                </a:solidFill>
                <a:effectLst/>
                <a:latin typeface="Meiryo UI" panose="020B0604030504040204" pitchFamily="50" charset="-128"/>
                <a:ea typeface="Meiryo UI" panose="020B0604030504040204" pitchFamily="50" charset="-128"/>
              </a:rPr>
              <a:t>Transformer</a:t>
            </a:r>
            <a:r>
              <a:rPr lang="ja-JP" altLang="en-US" sz="2800" b="1" i="0" dirty="0">
                <a:solidFill>
                  <a:srgbClr val="000000"/>
                </a:solidFill>
                <a:effectLst/>
                <a:latin typeface="Meiryo UI" panose="020B0604030504040204" pitchFamily="50" charset="-128"/>
                <a:ea typeface="Meiryo UI" panose="020B0604030504040204" pitchFamily="50" charset="-128"/>
              </a:rPr>
              <a:t>）とは？</a:t>
            </a:r>
            <a:endParaRPr lang="en-US" altLang="ja-JP" sz="2800" b="1" i="0" dirty="0">
              <a:solidFill>
                <a:srgbClr val="000000"/>
              </a:solidFill>
              <a:effectLst/>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5429871-1870-4A85-9EC8-329BF5837348}"/>
              </a:ext>
            </a:extLst>
          </p:cNvPr>
          <p:cNvSpPr txBox="1"/>
          <p:nvPr/>
        </p:nvSpPr>
        <p:spPr>
          <a:xfrm>
            <a:off x="3301409" y="1430630"/>
            <a:ext cx="8586119" cy="923330"/>
          </a:xfrm>
          <a:prstGeom prst="rect">
            <a:avLst/>
          </a:prstGeom>
          <a:noFill/>
        </p:spPr>
        <p:txBody>
          <a:bodyPr wrap="square">
            <a:spAutoFit/>
          </a:bodyP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トランスフォーマーは、「機械学習アルゴリズムがデータポイント間の重要な関係にフォーカスし、より包括的に意味を抽出することで予測の精度を高める」テクニック。</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dirty="0">
                <a:solidFill>
                  <a:srgbClr val="000000"/>
                </a:solidFill>
                <a:latin typeface="BIZ UDPゴシック" panose="020B0400000000000000" pitchFamily="50" charset="-128"/>
                <a:ea typeface="BIZ UDPゴシック" panose="020B0400000000000000" pitchFamily="50" charset="-128"/>
              </a:rPr>
              <a:t>今後、</a:t>
            </a:r>
            <a:r>
              <a:rPr lang="ja-JP" altLang="en-US" b="0" i="0" dirty="0">
                <a:solidFill>
                  <a:srgbClr val="000000"/>
                </a:solidFill>
                <a:effectLst/>
                <a:latin typeface="BIZ UDPゴシック" panose="020B0400000000000000" pitchFamily="50" charset="-128"/>
                <a:ea typeface="BIZ UDPゴシック" panose="020B0400000000000000" pitchFamily="50" charset="-128"/>
              </a:rPr>
              <a:t>機械学習の汎用目的アーキテクチャとして使われるようになるとの予測もある。</a:t>
            </a:r>
            <a:endParaRPr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13FEF1CF-DC1A-4A8E-BFBC-8D0ACDFF1635}"/>
              </a:ext>
            </a:extLst>
          </p:cNvPr>
          <p:cNvSpPr txBox="1"/>
          <p:nvPr/>
        </p:nvSpPr>
        <p:spPr>
          <a:xfrm>
            <a:off x="122826" y="647960"/>
            <a:ext cx="12069174" cy="584775"/>
          </a:xfrm>
          <a:prstGeom prst="rect">
            <a:avLst/>
          </a:prstGeom>
          <a:noFill/>
        </p:spPr>
        <p:txBody>
          <a:bodyPr wrap="square">
            <a:spAutoFit/>
          </a:bodyPr>
          <a:lstStyle/>
          <a:p>
            <a:pPr algn="ctr"/>
            <a:r>
              <a:rPr lang="en-US" altLang="ja-JP" b="1" i="0" dirty="0">
                <a:solidFill>
                  <a:srgbClr val="000000"/>
                </a:solidFill>
                <a:effectLst/>
                <a:latin typeface="Lucida Grande"/>
              </a:rPr>
              <a:t>2017</a:t>
            </a:r>
            <a:r>
              <a:rPr lang="ja-JP" altLang="en-US" b="1" i="0" dirty="0">
                <a:solidFill>
                  <a:srgbClr val="000000"/>
                </a:solidFill>
                <a:effectLst/>
                <a:latin typeface="Lucida Grande"/>
              </a:rPr>
              <a:t>年、</a:t>
            </a:r>
            <a:r>
              <a:rPr lang="en-US" altLang="ja-JP" b="1" i="0" dirty="0">
                <a:solidFill>
                  <a:srgbClr val="000000"/>
                </a:solidFill>
                <a:effectLst/>
                <a:latin typeface="Lucida Grande"/>
              </a:rPr>
              <a:t>Google</a:t>
            </a:r>
            <a:r>
              <a:rPr lang="ja-JP" altLang="en-US" b="1" i="0" dirty="0">
                <a:solidFill>
                  <a:srgbClr val="000000"/>
                </a:solidFill>
                <a:effectLst/>
                <a:latin typeface="Lucida Grande"/>
              </a:rPr>
              <a:t>の研究者が</a:t>
            </a:r>
            <a:r>
              <a:rPr lang="en-US" altLang="ja-JP" b="1" i="0" dirty="0" err="1">
                <a:solidFill>
                  <a:srgbClr val="000000"/>
                </a:solidFill>
                <a:effectLst/>
                <a:latin typeface="Lucida Grande"/>
              </a:rPr>
              <a:t>arXiv</a:t>
            </a:r>
            <a:r>
              <a:rPr lang="ja-JP" altLang="en-US" b="1" i="0" dirty="0">
                <a:solidFill>
                  <a:srgbClr val="000000"/>
                </a:solidFill>
                <a:effectLst/>
                <a:latin typeface="Lucida Grande"/>
              </a:rPr>
              <a:t>に公開した</a:t>
            </a:r>
            <a:r>
              <a:rPr lang="ja-JP" altLang="en-US" sz="2800" b="1" i="0" dirty="0">
                <a:solidFill>
                  <a:srgbClr val="000000"/>
                </a:solidFill>
                <a:effectLst/>
                <a:latin typeface="Lucida Grande"/>
              </a:rPr>
              <a:t>「</a:t>
            </a:r>
            <a:r>
              <a:rPr lang="en-US" altLang="ja-JP" sz="3200" b="1" i="0" u="sng" dirty="0">
                <a:solidFill>
                  <a:srgbClr val="C00000"/>
                </a:solidFill>
                <a:effectLst/>
                <a:latin typeface="Amasis MT Pro Black" panose="02040A04050005020304" pitchFamily="18" charset="0"/>
                <a:ea typeface="MoeumT R" panose="02030504000101010101" pitchFamily="18" charset="-127"/>
              </a:rPr>
              <a:t>Attention Is All You Need</a:t>
            </a:r>
            <a:r>
              <a:rPr lang="ja-JP" altLang="en-US" sz="2800" b="1" i="0" dirty="0">
                <a:solidFill>
                  <a:srgbClr val="000000"/>
                </a:solidFill>
                <a:effectLst/>
                <a:latin typeface="Lucida Grande"/>
              </a:rPr>
              <a:t>」</a:t>
            </a:r>
            <a:r>
              <a:rPr lang="ja-JP" altLang="en-US" b="1" i="0" dirty="0">
                <a:solidFill>
                  <a:srgbClr val="000000"/>
                </a:solidFill>
                <a:effectLst/>
                <a:latin typeface="Lucida Grande"/>
              </a:rPr>
              <a:t>で登場。</a:t>
            </a:r>
            <a:endParaRPr lang="en-US" altLang="ja-JP" b="1" i="0" dirty="0">
              <a:solidFill>
                <a:srgbClr val="000000"/>
              </a:solidFill>
              <a:effectLst/>
              <a:latin typeface="Lucida Grande"/>
            </a:endParaRPr>
          </a:p>
        </p:txBody>
      </p:sp>
      <p:sp>
        <p:nvSpPr>
          <p:cNvPr id="12" name="テキスト ボックス 11">
            <a:extLst>
              <a:ext uri="{FF2B5EF4-FFF2-40B4-BE49-F238E27FC236}">
                <a16:creationId xmlns:a16="http://schemas.microsoft.com/office/drawing/2014/main" id="{A3E79B6D-E647-449F-9632-DF73F2454373}"/>
              </a:ext>
            </a:extLst>
          </p:cNvPr>
          <p:cNvSpPr txBox="1"/>
          <p:nvPr/>
        </p:nvSpPr>
        <p:spPr>
          <a:xfrm>
            <a:off x="6308887" y="1101930"/>
            <a:ext cx="2571160" cy="261610"/>
          </a:xfrm>
          <a:prstGeom prst="rect">
            <a:avLst/>
          </a:prstGeom>
          <a:noFill/>
        </p:spPr>
        <p:txBody>
          <a:bodyPr wrap="square">
            <a:spAutoFit/>
          </a:bodyPr>
          <a:lstStyle/>
          <a:p>
            <a:r>
              <a:rPr lang="en-US" altLang="ja-JP" sz="1100" dirty="0">
                <a:latin typeface="Bahnschrift SemiLight" panose="020B0502040204020203" pitchFamily="34" charset="0"/>
                <a:hlinkClick r:id="rId5"/>
              </a:rPr>
              <a:t>https://arxiv.org/abs/1706.03762</a:t>
            </a:r>
            <a:r>
              <a:rPr lang="ja-JP" altLang="en-US" sz="1100" dirty="0">
                <a:latin typeface="Bahnschrift SemiLight" panose="020B0502040204020203" pitchFamily="34" charset="0"/>
              </a:rPr>
              <a:t>　</a:t>
            </a:r>
          </a:p>
        </p:txBody>
      </p:sp>
      <p:sp>
        <p:nvSpPr>
          <p:cNvPr id="7" name="テキスト ボックス 6">
            <a:extLst>
              <a:ext uri="{FF2B5EF4-FFF2-40B4-BE49-F238E27FC236}">
                <a16:creationId xmlns:a16="http://schemas.microsoft.com/office/drawing/2014/main" id="{1B216C9F-5BFF-4CD6-B85F-ECE291E1AC3C}"/>
              </a:ext>
            </a:extLst>
          </p:cNvPr>
          <p:cNvSpPr txBox="1"/>
          <p:nvPr/>
        </p:nvSpPr>
        <p:spPr>
          <a:xfrm>
            <a:off x="3301408" y="2455737"/>
            <a:ext cx="8586119" cy="646331"/>
          </a:xfrm>
          <a:prstGeom prst="rect">
            <a:avLst/>
          </a:prstGeom>
          <a:noFill/>
        </p:spPr>
        <p:txBody>
          <a:bodyPr wrap="square">
            <a:spAutoFit/>
          </a:bodyP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●トランスフォーマーのポイントは、今までの人工知能テクニックを利用せず、アテンションのみに基づいて翻訳タスクを処理するモデル。</a:t>
            </a:r>
            <a:endParaRPr lang="ja-JP" altLang="en-US"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4B658102-AF1D-4B34-BC77-3150529D5EC1}"/>
              </a:ext>
            </a:extLst>
          </p:cNvPr>
          <p:cNvPicPr>
            <a:picLocks noChangeAspect="1"/>
          </p:cNvPicPr>
          <p:nvPr/>
        </p:nvPicPr>
        <p:blipFill>
          <a:blip r:embed="rId6"/>
          <a:stretch>
            <a:fillRect/>
          </a:stretch>
        </p:blipFill>
        <p:spPr>
          <a:xfrm>
            <a:off x="3667437" y="3165260"/>
            <a:ext cx="3143561" cy="3524426"/>
          </a:xfrm>
          <a:prstGeom prst="rect">
            <a:avLst/>
          </a:prstGeom>
        </p:spPr>
      </p:pic>
    </p:spTree>
    <p:extLst>
      <p:ext uri="{BB962C8B-B14F-4D97-AF65-F5344CB8AC3E}">
        <p14:creationId xmlns:p14="http://schemas.microsoft.com/office/powerpoint/2010/main" val="3704803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33FFED3F-9CAA-4790-86C4-E7ADCC71C4D1}"/>
              </a:ext>
            </a:extLst>
          </p:cNvPr>
          <p:cNvPicPr>
            <a:picLocks noChangeAspect="1"/>
          </p:cNvPicPr>
          <p:nvPr/>
        </p:nvPicPr>
        <p:blipFill>
          <a:blip r:embed="rId3"/>
          <a:stretch>
            <a:fillRect/>
          </a:stretch>
        </p:blipFill>
        <p:spPr>
          <a:xfrm>
            <a:off x="3990882" y="618458"/>
            <a:ext cx="4375447" cy="6239542"/>
          </a:xfrm>
          <a:prstGeom prst="rect">
            <a:avLst/>
          </a:prstGeom>
        </p:spPr>
      </p:pic>
      <p:sp>
        <p:nvSpPr>
          <p:cNvPr id="5" name="正方形/長方形 4"/>
          <p:cNvSpPr/>
          <p:nvPr/>
        </p:nvSpPr>
        <p:spPr>
          <a:xfrm>
            <a:off x="2531615" y="95238"/>
            <a:ext cx="7293984" cy="523220"/>
          </a:xfrm>
          <a:prstGeom prst="rect">
            <a:avLst/>
          </a:prstGeom>
        </p:spPr>
        <p:txBody>
          <a:bodyPr wrap="none">
            <a:spAutoFit/>
          </a:bodyPr>
          <a:lstStyle/>
          <a:p>
            <a:pPr algn="dist"/>
            <a:r>
              <a:rPr lang="ja-JP" altLang="en-US" sz="2800" b="1" i="0" dirty="0">
                <a:solidFill>
                  <a:srgbClr val="000000"/>
                </a:solidFill>
                <a:effectLst/>
                <a:latin typeface="BIZ UDPゴシック" panose="020B0400000000000000" pitchFamily="50" charset="-128"/>
                <a:ea typeface="BIZ UDPゴシック" panose="020B0400000000000000" pitchFamily="50" charset="-128"/>
              </a:rPr>
              <a:t>トランスフォーマの核心は </a:t>
            </a:r>
            <a:r>
              <a:rPr lang="en-US" altLang="ja-JP" sz="2800" b="1" i="0" dirty="0">
                <a:solidFill>
                  <a:srgbClr val="000000"/>
                </a:solidFill>
                <a:effectLst/>
                <a:latin typeface="BIZ UDPゴシック" panose="020B0400000000000000" pitchFamily="50" charset="-128"/>
                <a:ea typeface="BIZ UDPゴシック" panose="020B0400000000000000" pitchFamily="50" charset="-128"/>
              </a:rPr>
              <a:t>Self-Attention</a:t>
            </a:r>
          </a:p>
        </p:txBody>
      </p:sp>
      <p:sp>
        <p:nvSpPr>
          <p:cNvPr id="2" name="テキスト ボックス 1">
            <a:extLst>
              <a:ext uri="{FF2B5EF4-FFF2-40B4-BE49-F238E27FC236}">
                <a16:creationId xmlns:a16="http://schemas.microsoft.com/office/drawing/2014/main" id="{A94C634B-93F8-4DFF-A34B-0D957DAB3B57}"/>
              </a:ext>
            </a:extLst>
          </p:cNvPr>
          <p:cNvSpPr txBox="1"/>
          <p:nvPr/>
        </p:nvSpPr>
        <p:spPr>
          <a:xfrm>
            <a:off x="4247260" y="2119356"/>
            <a:ext cx="1848740" cy="276999"/>
          </a:xfrm>
          <a:prstGeom prst="rect">
            <a:avLst/>
          </a:prstGeom>
          <a:noFill/>
        </p:spPr>
        <p:txBody>
          <a:bodyPr wrap="square" rtlCol="0">
            <a:spAutoFit/>
          </a:bodyPr>
          <a:lstStyle/>
          <a:p>
            <a:pPr algn="ctr"/>
            <a:r>
              <a:rPr kumimoji="1" lang="ja-JP" altLang="en-US" sz="1200" b="1" dirty="0">
                <a:latin typeface="BIZ UDPゴシック" panose="020B0400000000000000" pitchFamily="50" charset="-128"/>
                <a:ea typeface="BIZ UDPゴシック" panose="020B0400000000000000" pitchFamily="50" charset="-128"/>
              </a:rPr>
              <a:t>左の部分はエンコーダ</a:t>
            </a:r>
          </a:p>
        </p:txBody>
      </p:sp>
      <p:sp>
        <p:nvSpPr>
          <p:cNvPr id="4" name="矢印: 下 3">
            <a:extLst>
              <a:ext uri="{FF2B5EF4-FFF2-40B4-BE49-F238E27FC236}">
                <a16:creationId xmlns:a16="http://schemas.microsoft.com/office/drawing/2014/main" id="{10047882-3EB5-43EC-90B1-79992D5B884F}"/>
              </a:ext>
            </a:extLst>
          </p:cNvPr>
          <p:cNvSpPr/>
          <p:nvPr/>
        </p:nvSpPr>
        <p:spPr>
          <a:xfrm>
            <a:off x="4953714" y="2396355"/>
            <a:ext cx="435832" cy="2649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A503C80B-528A-4857-A177-4F622E78A8AA}"/>
              </a:ext>
            </a:extLst>
          </p:cNvPr>
          <p:cNvSpPr txBox="1"/>
          <p:nvPr/>
        </p:nvSpPr>
        <p:spPr>
          <a:xfrm>
            <a:off x="254767" y="305374"/>
            <a:ext cx="3697663" cy="1938992"/>
          </a:xfrm>
          <a:prstGeom prst="rect">
            <a:avLst/>
          </a:prstGeom>
          <a:noFill/>
        </p:spPr>
        <p:txBody>
          <a:bodyPr wrap="square">
            <a:spAutoFit/>
          </a:bodyPr>
          <a:lstStyle/>
          <a:p>
            <a:r>
              <a:rPr lang="ja-JP" altLang="en-US" sz="1200" b="1" i="0" u="sng" dirty="0">
                <a:solidFill>
                  <a:srgbClr val="C00000"/>
                </a:solidFill>
                <a:effectLst/>
                <a:latin typeface="BIZ UDPゴシック" panose="020B0400000000000000" pitchFamily="50" charset="-128"/>
                <a:ea typeface="BIZ UDPゴシック" panose="020B0400000000000000" pitchFamily="50" charset="-128"/>
              </a:rPr>
              <a:t>①</a:t>
            </a:r>
            <a:r>
              <a:rPr lang="en-US" altLang="ja-JP" sz="1200" b="1" i="0" u="sng" dirty="0">
                <a:solidFill>
                  <a:srgbClr val="000000"/>
                </a:solidFill>
                <a:effectLst/>
                <a:latin typeface="BIZ UDPゴシック" panose="020B0400000000000000" pitchFamily="50" charset="-128"/>
                <a:ea typeface="BIZ UDPゴシック" panose="020B0400000000000000" pitchFamily="50" charset="-128"/>
              </a:rPr>
              <a:t>input Embedding</a:t>
            </a:r>
            <a:r>
              <a:rPr lang="ja-JP" altLang="en-US" sz="1200" b="1" i="0" u="sng" dirty="0">
                <a:solidFill>
                  <a:srgbClr val="000000"/>
                </a:solidFill>
                <a:effectLst/>
                <a:latin typeface="BIZ UDPゴシック" panose="020B0400000000000000" pitchFamily="50" charset="-128"/>
                <a:ea typeface="BIZ UDPゴシック" panose="020B0400000000000000" pitchFamily="50" charset="-128"/>
              </a:rPr>
              <a:t>層</a:t>
            </a:r>
            <a:endParaRPr lang="en-US" altLang="ja-JP" sz="1200" b="1" i="0" u="sng"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入力文章を</a:t>
            </a:r>
            <a:r>
              <a:rPr lang="ja-JP" altLang="en-US" sz="1200" dirty="0">
                <a:solidFill>
                  <a:srgbClr val="000000"/>
                </a:solidFill>
                <a:latin typeface="BIZ UDPゴシック" panose="020B0400000000000000" pitchFamily="50" charset="-128"/>
                <a:ea typeface="BIZ UDPゴシック" panose="020B0400000000000000" pitchFamily="50" charset="-128"/>
              </a:rPr>
              <a:t>デジタル化し</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圧縮</a:t>
            </a:r>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1" u="sng" dirty="0">
                <a:solidFill>
                  <a:srgbClr val="C00000"/>
                </a:solidFill>
                <a:latin typeface="BIZ UDPゴシック" panose="020B0400000000000000" pitchFamily="50" charset="-128"/>
                <a:ea typeface="BIZ UDPゴシック" panose="020B0400000000000000" pitchFamily="50" charset="-128"/>
              </a:rPr>
              <a:t>②</a:t>
            </a:r>
            <a:r>
              <a:rPr lang="en-US" altLang="ja-JP" sz="1200" b="1" i="0" u="sng" dirty="0">
                <a:solidFill>
                  <a:srgbClr val="000000"/>
                </a:solidFill>
                <a:effectLst/>
                <a:latin typeface="BIZ UDPゴシック" panose="020B0400000000000000" pitchFamily="50" charset="-128"/>
                <a:ea typeface="BIZ UDPゴシック" panose="020B0400000000000000" pitchFamily="50" charset="-128"/>
              </a:rPr>
              <a:t>Position Encoding</a:t>
            </a:r>
            <a:r>
              <a:rPr lang="ja-JP" altLang="en-US" sz="1200" b="1" i="0" u="sng" dirty="0">
                <a:solidFill>
                  <a:srgbClr val="000000"/>
                </a:solidFill>
                <a:effectLst/>
                <a:latin typeface="BIZ UDPゴシック" panose="020B0400000000000000" pitchFamily="50" charset="-128"/>
                <a:ea typeface="BIZ UDPゴシック" panose="020B0400000000000000" pitchFamily="50" charset="-128"/>
              </a:rPr>
              <a:t>層</a:t>
            </a:r>
            <a:endParaRPr lang="en-US" altLang="ja-JP" sz="1200" b="1" i="0" u="sng"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入力の位置情報を付加</a:t>
            </a:r>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1" i="0" u="sng" dirty="0">
                <a:solidFill>
                  <a:srgbClr val="C00000"/>
                </a:solidFill>
                <a:effectLst/>
                <a:latin typeface="BIZ UDPゴシック" panose="020B0400000000000000" pitchFamily="50" charset="-128"/>
                <a:ea typeface="BIZ UDPゴシック" panose="020B0400000000000000" pitchFamily="50" charset="-128"/>
              </a:rPr>
              <a:t>③</a:t>
            </a:r>
            <a:r>
              <a:rPr lang="en-US" altLang="ja-JP" sz="1200" b="1" i="0" u="sng" dirty="0">
                <a:solidFill>
                  <a:srgbClr val="000000"/>
                </a:solidFill>
                <a:effectLst/>
                <a:latin typeface="BIZ UDPゴシック" panose="020B0400000000000000" pitchFamily="50" charset="-128"/>
                <a:ea typeface="BIZ UDPゴシック" panose="020B0400000000000000" pitchFamily="50" charset="-128"/>
              </a:rPr>
              <a:t>Multi-Head Attention</a:t>
            </a:r>
            <a:r>
              <a:rPr lang="ja-JP" altLang="en-US" sz="1200" b="1" i="0" u="sng" dirty="0">
                <a:solidFill>
                  <a:srgbClr val="000000"/>
                </a:solidFill>
                <a:effectLst/>
                <a:latin typeface="BIZ UDPゴシック" panose="020B0400000000000000" pitchFamily="50" charset="-128"/>
                <a:ea typeface="BIZ UDPゴシック" panose="020B0400000000000000" pitchFamily="50" charset="-128"/>
              </a:rPr>
              <a:t>層</a:t>
            </a:r>
            <a:endParaRPr lang="en-US" altLang="ja-JP" sz="1200" b="1" i="0" u="sng" dirty="0">
              <a:solidFill>
                <a:srgbClr val="000000"/>
              </a:solidFill>
              <a:effectLst/>
              <a:latin typeface="BIZ UDPゴシック" panose="020B0400000000000000" pitchFamily="50" charset="-128"/>
              <a:ea typeface="BIZ UDPゴシック" panose="020B0400000000000000" pitchFamily="50" charset="-128"/>
            </a:endParaRPr>
          </a:p>
          <a:p>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Self-Attention</a:t>
            </a:r>
            <a:r>
              <a:rPr lang="ja-JP" altLang="en-US" sz="1200" dirty="0">
                <a:solidFill>
                  <a:srgbClr val="000000"/>
                </a:solidFill>
                <a:latin typeface="BIZ UDPゴシック" panose="020B0400000000000000" pitchFamily="50" charset="-128"/>
                <a:ea typeface="BIZ UDPゴシック" panose="020B0400000000000000" pitchFamily="50" charset="-128"/>
              </a:rPr>
              <a:t>層とも呼ばれ、</a:t>
            </a:r>
            <a:r>
              <a:rPr lang="en-US" altLang="ja-JP" sz="1200" dirty="0">
                <a:solidFill>
                  <a:srgbClr val="000000"/>
                </a:solidFill>
                <a:latin typeface="BIZ UDPゴシック" panose="020B0400000000000000" pitchFamily="50" charset="-128"/>
                <a:ea typeface="BIZ UDPゴシック" panose="020B0400000000000000" pitchFamily="50" charset="-128"/>
              </a:rPr>
              <a:t>Transformer</a:t>
            </a:r>
            <a:r>
              <a:rPr lang="ja-JP" altLang="en-US" sz="1200" dirty="0">
                <a:solidFill>
                  <a:srgbClr val="000000"/>
                </a:solidFill>
                <a:latin typeface="BIZ UDPゴシック" panose="020B0400000000000000" pitchFamily="50" charset="-128"/>
                <a:ea typeface="BIZ UDPゴシック" panose="020B0400000000000000" pitchFamily="50" charset="-128"/>
              </a:rPr>
              <a:t>の核心部分。ここでは</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単語だけを使って単語間の関連度をスコア化し、複数個並列処理を行う。</a:t>
            </a:r>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41567AF1-B9E4-40BB-8399-6C8F3D474984}"/>
              </a:ext>
            </a:extLst>
          </p:cNvPr>
          <p:cNvSpPr txBox="1"/>
          <p:nvPr/>
        </p:nvSpPr>
        <p:spPr>
          <a:xfrm>
            <a:off x="4449512" y="5289847"/>
            <a:ext cx="504202" cy="369332"/>
          </a:xfrm>
          <a:prstGeom prst="rect">
            <a:avLst/>
          </a:prstGeom>
          <a:noFill/>
        </p:spPr>
        <p:txBody>
          <a:bodyPr wrap="square" rtlCol="0">
            <a:spAutoFit/>
          </a:bodyPr>
          <a:lstStyle/>
          <a:p>
            <a:pPr algn="ctr"/>
            <a:r>
              <a:rPr kumimoji="1" lang="ja-JP" altLang="en-US" b="1" dirty="0">
                <a:solidFill>
                  <a:srgbClr val="C00000"/>
                </a:solidFill>
                <a:latin typeface="Cooper Black" panose="0208090404030B020404" pitchFamily="18" charset="0"/>
                <a:ea typeface="BIZ UDPゴシック" panose="020B0400000000000000" pitchFamily="50" charset="-128"/>
              </a:rPr>
              <a:t>①</a:t>
            </a:r>
          </a:p>
        </p:txBody>
      </p:sp>
      <p:sp>
        <p:nvSpPr>
          <p:cNvPr id="15" name="テキスト ボックス 14">
            <a:extLst>
              <a:ext uri="{FF2B5EF4-FFF2-40B4-BE49-F238E27FC236}">
                <a16:creationId xmlns:a16="http://schemas.microsoft.com/office/drawing/2014/main" id="{17DC03AC-1D19-497F-B167-029009EAFF90}"/>
              </a:ext>
            </a:extLst>
          </p:cNvPr>
          <p:cNvSpPr txBox="1"/>
          <p:nvPr/>
        </p:nvSpPr>
        <p:spPr>
          <a:xfrm>
            <a:off x="3738780" y="4852147"/>
            <a:ext cx="504202" cy="369332"/>
          </a:xfrm>
          <a:prstGeom prst="rect">
            <a:avLst/>
          </a:prstGeom>
          <a:noFill/>
        </p:spPr>
        <p:txBody>
          <a:bodyPr wrap="square" rtlCol="0">
            <a:spAutoFit/>
          </a:bodyPr>
          <a:lstStyle/>
          <a:p>
            <a:pPr algn="ctr"/>
            <a:r>
              <a:rPr kumimoji="1" lang="ja-JP" altLang="en-US" b="1" dirty="0">
                <a:solidFill>
                  <a:srgbClr val="C00000"/>
                </a:solidFill>
                <a:latin typeface="Cooper Black" panose="0208090404030B020404" pitchFamily="18" charset="0"/>
                <a:ea typeface="BIZ UDPゴシック" panose="020B0400000000000000" pitchFamily="50" charset="-128"/>
              </a:rPr>
              <a:t>②</a:t>
            </a:r>
          </a:p>
        </p:txBody>
      </p:sp>
      <p:sp>
        <p:nvSpPr>
          <p:cNvPr id="16" name="テキスト ボックス 15">
            <a:extLst>
              <a:ext uri="{FF2B5EF4-FFF2-40B4-BE49-F238E27FC236}">
                <a16:creationId xmlns:a16="http://schemas.microsoft.com/office/drawing/2014/main" id="{588D33A8-D13D-441A-9930-86C0BACA4FE8}"/>
              </a:ext>
            </a:extLst>
          </p:cNvPr>
          <p:cNvSpPr txBox="1"/>
          <p:nvPr/>
        </p:nvSpPr>
        <p:spPr>
          <a:xfrm>
            <a:off x="4554904" y="4091026"/>
            <a:ext cx="504202" cy="369332"/>
          </a:xfrm>
          <a:prstGeom prst="rect">
            <a:avLst/>
          </a:prstGeom>
          <a:noFill/>
        </p:spPr>
        <p:txBody>
          <a:bodyPr wrap="square" rtlCol="0">
            <a:spAutoFit/>
          </a:bodyPr>
          <a:lstStyle/>
          <a:p>
            <a:pPr algn="ctr"/>
            <a:r>
              <a:rPr kumimoji="1" lang="ja-JP" altLang="en-US" b="1" dirty="0">
                <a:solidFill>
                  <a:srgbClr val="C00000"/>
                </a:solidFill>
                <a:latin typeface="Cooper Black" panose="0208090404030B020404" pitchFamily="18" charset="0"/>
                <a:ea typeface="BIZ UDPゴシック" panose="020B0400000000000000" pitchFamily="50" charset="-128"/>
              </a:rPr>
              <a:t>③</a:t>
            </a:r>
          </a:p>
        </p:txBody>
      </p:sp>
      <p:sp>
        <p:nvSpPr>
          <p:cNvPr id="17" name="テキスト ボックス 16">
            <a:extLst>
              <a:ext uri="{FF2B5EF4-FFF2-40B4-BE49-F238E27FC236}">
                <a16:creationId xmlns:a16="http://schemas.microsoft.com/office/drawing/2014/main" id="{41DD08AE-C847-4833-BB90-B0A6B361F48D}"/>
              </a:ext>
            </a:extLst>
          </p:cNvPr>
          <p:cNvSpPr txBox="1"/>
          <p:nvPr/>
        </p:nvSpPr>
        <p:spPr>
          <a:xfrm>
            <a:off x="4554904" y="3141500"/>
            <a:ext cx="504202" cy="369332"/>
          </a:xfrm>
          <a:prstGeom prst="rect">
            <a:avLst/>
          </a:prstGeom>
          <a:noFill/>
        </p:spPr>
        <p:txBody>
          <a:bodyPr wrap="square" rtlCol="0">
            <a:spAutoFit/>
          </a:bodyPr>
          <a:lstStyle/>
          <a:p>
            <a:pPr algn="ctr"/>
            <a:r>
              <a:rPr lang="ja-JP" altLang="en-US" b="1" dirty="0">
                <a:solidFill>
                  <a:srgbClr val="C00000"/>
                </a:solidFill>
                <a:latin typeface="Cooper Black" panose="0208090404030B020404" pitchFamily="18" charset="0"/>
                <a:ea typeface="BIZ UDPゴシック" panose="020B0400000000000000" pitchFamily="50" charset="-128"/>
              </a:rPr>
              <a:t>④</a:t>
            </a:r>
            <a:endParaRPr kumimoji="1" lang="ja-JP" altLang="en-US" b="1" dirty="0">
              <a:solidFill>
                <a:srgbClr val="C00000"/>
              </a:solidFill>
              <a:latin typeface="Cooper Black" panose="0208090404030B020404" pitchFamily="18" charset="0"/>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3B95F504-D539-4DE9-94F8-75A2B5CEC545}"/>
              </a:ext>
            </a:extLst>
          </p:cNvPr>
          <p:cNvSpPr txBox="1"/>
          <p:nvPr/>
        </p:nvSpPr>
        <p:spPr>
          <a:xfrm>
            <a:off x="4580542" y="3656701"/>
            <a:ext cx="504202" cy="307777"/>
          </a:xfrm>
          <a:prstGeom prst="rect">
            <a:avLst/>
          </a:prstGeom>
          <a:noFill/>
        </p:spPr>
        <p:txBody>
          <a:bodyPr wrap="square" rtlCol="0">
            <a:spAutoFit/>
          </a:bodyPr>
          <a:lstStyle/>
          <a:p>
            <a:pPr algn="ctr"/>
            <a:r>
              <a:rPr lang="ja-JP" altLang="en-US" sz="1400" b="1" dirty="0">
                <a:solidFill>
                  <a:srgbClr val="C00000"/>
                </a:solidFill>
                <a:latin typeface="Cooper Black" panose="0208090404030B020404" pitchFamily="18" charset="0"/>
                <a:ea typeface="BIZ UDPゴシック" panose="020B0400000000000000" pitchFamily="50" charset="-128"/>
              </a:rPr>
              <a:t>⑤</a:t>
            </a:r>
            <a:endParaRPr kumimoji="1" lang="ja-JP" altLang="en-US" sz="1400" b="1" dirty="0">
              <a:solidFill>
                <a:srgbClr val="C00000"/>
              </a:solidFill>
              <a:latin typeface="Cooper Black" panose="0208090404030B020404" pitchFamily="18" charset="0"/>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1B3188C9-20A3-4076-84F1-AC584A66BD50}"/>
              </a:ext>
            </a:extLst>
          </p:cNvPr>
          <p:cNvSpPr txBox="1"/>
          <p:nvPr/>
        </p:nvSpPr>
        <p:spPr>
          <a:xfrm>
            <a:off x="4759473" y="2671684"/>
            <a:ext cx="504202" cy="307777"/>
          </a:xfrm>
          <a:prstGeom prst="rect">
            <a:avLst/>
          </a:prstGeom>
          <a:noFill/>
        </p:spPr>
        <p:txBody>
          <a:bodyPr wrap="square" rtlCol="0">
            <a:spAutoFit/>
          </a:bodyPr>
          <a:lstStyle/>
          <a:p>
            <a:pPr algn="ctr"/>
            <a:r>
              <a:rPr lang="ja-JP" altLang="en-US" sz="1400" b="1" dirty="0">
                <a:solidFill>
                  <a:srgbClr val="C00000"/>
                </a:solidFill>
                <a:latin typeface="Cooper Black" panose="0208090404030B020404" pitchFamily="18" charset="0"/>
                <a:ea typeface="BIZ UDPゴシック" panose="020B0400000000000000" pitchFamily="50" charset="-128"/>
              </a:rPr>
              <a:t>⑤</a:t>
            </a:r>
            <a:endParaRPr kumimoji="1" lang="ja-JP" altLang="en-US" sz="1400" b="1" dirty="0">
              <a:solidFill>
                <a:srgbClr val="C00000"/>
              </a:solidFill>
              <a:latin typeface="Cooper Black" panose="0208090404030B020404" pitchFamily="18" charset="0"/>
              <a:ea typeface="BIZ UDPゴシック" panose="020B0400000000000000" pitchFamily="50" charset="-128"/>
            </a:endParaRPr>
          </a:p>
        </p:txBody>
      </p:sp>
      <p:sp>
        <p:nvSpPr>
          <p:cNvPr id="20" name="AutoShape 2" descr="TransformerのSelf-Attentionの仕組み">
            <a:extLst>
              <a:ext uri="{FF2B5EF4-FFF2-40B4-BE49-F238E27FC236}">
                <a16:creationId xmlns:a16="http://schemas.microsoft.com/office/drawing/2014/main" id="{7A04DDD0-74C1-4774-BE88-B9C07436E1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1" name="図 20">
            <a:extLst>
              <a:ext uri="{FF2B5EF4-FFF2-40B4-BE49-F238E27FC236}">
                <a16:creationId xmlns:a16="http://schemas.microsoft.com/office/drawing/2014/main" id="{7B16F293-2BB8-47E5-9F92-B9D63A3C186B}"/>
              </a:ext>
            </a:extLst>
          </p:cNvPr>
          <p:cNvPicPr>
            <a:picLocks noChangeAspect="1"/>
          </p:cNvPicPr>
          <p:nvPr/>
        </p:nvPicPr>
        <p:blipFill>
          <a:blip r:embed="rId4"/>
          <a:stretch>
            <a:fillRect/>
          </a:stretch>
        </p:blipFill>
        <p:spPr>
          <a:xfrm>
            <a:off x="562418" y="2256365"/>
            <a:ext cx="3112127" cy="2941209"/>
          </a:xfrm>
          <a:prstGeom prst="rect">
            <a:avLst/>
          </a:prstGeom>
        </p:spPr>
      </p:pic>
      <p:sp>
        <p:nvSpPr>
          <p:cNvPr id="23" name="テキスト ボックス 22">
            <a:extLst>
              <a:ext uri="{FF2B5EF4-FFF2-40B4-BE49-F238E27FC236}">
                <a16:creationId xmlns:a16="http://schemas.microsoft.com/office/drawing/2014/main" id="{9E1DDF95-A5B5-42D2-8C44-7A4D672D4ED6}"/>
              </a:ext>
            </a:extLst>
          </p:cNvPr>
          <p:cNvSpPr txBox="1"/>
          <p:nvPr/>
        </p:nvSpPr>
        <p:spPr>
          <a:xfrm>
            <a:off x="254767" y="5119040"/>
            <a:ext cx="3547922" cy="1569660"/>
          </a:xfrm>
          <a:prstGeom prst="rect">
            <a:avLst/>
          </a:prstGeom>
          <a:noFill/>
        </p:spPr>
        <p:txBody>
          <a:bodyPr wrap="square">
            <a:spAutoFit/>
          </a:bodyPr>
          <a:lstStyle/>
          <a:p>
            <a:r>
              <a:rPr lang="ja-JP" altLang="en-US" sz="1200" b="1" i="0" u="sng" dirty="0">
                <a:solidFill>
                  <a:srgbClr val="C00000"/>
                </a:solidFill>
                <a:effectLst/>
                <a:latin typeface="BIZ UDPゴシック" panose="020B0400000000000000" pitchFamily="50" charset="-128"/>
                <a:ea typeface="BIZ UDPゴシック" panose="020B0400000000000000" pitchFamily="50" charset="-128"/>
              </a:rPr>
              <a:t>④</a:t>
            </a:r>
            <a:r>
              <a:rPr lang="en-US" altLang="ja-JP" sz="1200" b="1" i="0" u="sng" dirty="0">
                <a:solidFill>
                  <a:srgbClr val="000000"/>
                </a:solidFill>
                <a:effectLst/>
                <a:latin typeface="BIZ UDPゴシック" panose="020B0400000000000000" pitchFamily="50" charset="-128"/>
                <a:ea typeface="BIZ UDPゴシック" panose="020B0400000000000000" pitchFamily="50" charset="-128"/>
              </a:rPr>
              <a:t>Feed-Forward</a:t>
            </a:r>
            <a:r>
              <a:rPr lang="ja-JP" altLang="en-US" sz="1200" b="1" i="0" u="sng" dirty="0">
                <a:solidFill>
                  <a:srgbClr val="000000"/>
                </a:solidFill>
                <a:effectLst/>
                <a:latin typeface="BIZ UDPゴシック" panose="020B0400000000000000" pitchFamily="50" charset="-128"/>
                <a:ea typeface="BIZ UDPゴシック" panose="020B0400000000000000" pitchFamily="50" charset="-128"/>
              </a:rPr>
              <a:t>層</a:t>
            </a:r>
            <a:endParaRPr lang="en-US" altLang="ja-JP" sz="1200" b="1" i="0" u="sng" dirty="0">
              <a:solidFill>
                <a:srgbClr val="000000"/>
              </a:solidFill>
              <a:effectLst/>
              <a:latin typeface="BIZ UDPゴシック" panose="020B0400000000000000" pitchFamily="50" charset="-128"/>
              <a:ea typeface="BIZ UDPゴシック" panose="020B0400000000000000" pitchFamily="50" charset="-128"/>
            </a:endParaRPr>
          </a:p>
          <a:p>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正しくは、</a:t>
            </a:r>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Position-wise Feed-Forward Network</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層。文中の単語ごとに独立して順伝搬ネットワークを構築。</a:t>
            </a:r>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sz="1200" dirty="0">
              <a:solidFill>
                <a:srgbClr val="000000"/>
              </a:solidFill>
              <a:latin typeface="BIZ UDPゴシック" panose="020B0400000000000000" pitchFamily="50" charset="-128"/>
              <a:ea typeface="BIZ UDPゴシック" panose="020B0400000000000000" pitchFamily="50" charset="-128"/>
            </a:endParaRPr>
          </a:p>
          <a:p>
            <a:r>
              <a:rPr lang="ja-JP" altLang="en-US" sz="1200" b="1" u="sng" dirty="0">
                <a:solidFill>
                  <a:srgbClr val="C00000"/>
                </a:solidFill>
                <a:latin typeface="BIZ UDPゴシック" panose="020B0400000000000000" pitchFamily="50" charset="-128"/>
                <a:ea typeface="BIZ UDPゴシック" panose="020B0400000000000000" pitchFamily="50" charset="-128"/>
              </a:rPr>
              <a:t>⑤</a:t>
            </a:r>
            <a:r>
              <a:rPr lang="en-US" altLang="ja-JP" sz="1200" b="1" u="sng" dirty="0">
                <a:solidFill>
                  <a:srgbClr val="000000"/>
                </a:solidFill>
                <a:latin typeface="BIZ UDPゴシック" panose="020B0400000000000000" pitchFamily="50" charset="-128"/>
                <a:ea typeface="BIZ UDPゴシック" panose="020B0400000000000000" pitchFamily="50" charset="-128"/>
              </a:rPr>
              <a:t>Add</a:t>
            </a:r>
            <a:r>
              <a:rPr lang="ja-JP" altLang="en-US" sz="1200" b="1" u="sng" dirty="0">
                <a:solidFill>
                  <a:srgbClr val="000000"/>
                </a:solidFill>
                <a:latin typeface="BIZ UDPゴシック" panose="020B0400000000000000" pitchFamily="50" charset="-128"/>
                <a:ea typeface="BIZ UDPゴシック" panose="020B0400000000000000" pitchFamily="50" charset="-128"/>
              </a:rPr>
              <a:t>＆</a:t>
            </a:r>
            <a:r>
              <a:rPr lang="en-US" altLang="ja-JP" sz="1200" b="1" u="sng" dirty="0">
                <a:solidFill>
                  <a:srgbClr val="000000"/>
                </a:solidFill>
                <a:latin typeface="BIZ UDPゴシック" panose="020B0400000000000000" pitchFamily="50" charset="-128"/>
                <a:ea typeface="BIZ UDPゴシック" panose="020B0400000000000000" pitchFamily="50" charset="-128"/>
              </a:rPr>
              <a:t>Norm</a:t>
            </a:r>
            <a:r>
              <a:rPr lang="ja-JP" altLang="en-US" sz="1200" b="1" u="sng" dirty="0">
                <a:solidFill>
                  <a:srgbClr val="000000"/>
                </a:solidFill>
                <a:latin typeface="BIZ UDPゴシック" panose="020B0400000000000000" pitchFamily="50" charset="-128"/>
                <a:ea typeface="BIZ UDPゴシック" panose="020B0400000000000000" pitchFamily="50" charset="-128"/>
              </a:rPr>
              <a:t>層</a:t>
            </a:r>
            <a:endParaRPr lang="en-US" altLang="ja-JP" sz="1200" b="1" u="sng" dirty="0">
              <a:solidFill>
                <a:srgbClr val="000000"/>
              </a:solidFill>
              <a:latin typeface="BIZ UDPゴシック" panose="020B0400000000000000" pitchFamily="50" charset="-128"/>
              <a:ea typeface="BIZ UDPゴシック" panose="020B0400000000000000" pitchFamily="50" charset="-128"/>
            </a:endParaRPr>
          </a:p>
          <a:p>
            <a:r>
              <a:rPr lang="ja-JP" altLang="en-US" sz="1200" dirty="0">
                <a:solidFill>
                  <a:srgbClr val="000000"/>
                </a:solidFill>
                <a:latin typeface="BIZ UDPゴシック" panose="020B0400000000000000" pitchFamily="50" charset="-128"/>
                <a:ea typeface="BIZ UDPゴシック" panose="020B0400000000000000" pitchFamily="50" charset="-128"/>
              </a:rPr>
              <a:t>③と④の処理</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後には残差接続と正規化処理（</a:t>
            </a:r>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Add &amp; Norm</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層）を行う。</a:t>
            </a:r>
            <a:endParaRPr lang="ja-JP" altLang="en-US" sz="1200"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41583CCC-532F-4EA8-A334-B3C8C07D5B90}"/>
              </a:ext>
            </a:extLst>
          </p:cNvPr>
          <p:cNvSpPr txBox="1"/>
          <p:nvPr/>
        </p:nvSpPr>
        <p:spPr>
          <a:xfrm>
            <a:off x="8111381" y="769948"/>
            <a:ext cx="3939602" cy="4293483"/>
          </a:xfrm>
          <a:custGeom>
            <a:avLst/>
            <a:gdLst>
              <a:gd name="connsiteX0" fmla="*/ 0 w 3939602"/>
              <a:gd name="connsiteY0" fmla="*/ 0 h 4293483"/>
              <a:gd name="connsiteX1" fmla="*/ 484008 w 3939602"/>
              <a:gd name="connsiteY1" fmla="*/ 0 h 4293483"/>
              <a:gd name="connsiteX2" fmla="*/ 928620 w 3939602"/>
              <a:gd name="connsiteY2" fmla="*/ 0 h 4293483"/>
              <a:gd name="connsiteX3" fmla="*/ 1412629 w 3939602"/>
              <a:gd name="connsiteY3" fmla="*/ 0 h 4293483"/>
              <a:gd name="connsiteX4" fmla="*/ 1857241 w 3939602"/>
              <a:gd name="connsiteY4" fmla="*/ 0 h 4293483"/>
              <a:gd name="connsiteX5" fmla="*/ 2420041 w 3939602"/>
              <a:gd name="connsiteY5" fmla="*/ 0 h 4293483"/>
              <a:gd name="connsiteX6" fmla="*/ 2982842 w 3939602"/>
              <a:gd name="connsiteY6" fmla="*/ 0 h 4293483"/>
              <a:gd name="connsiteX7" fmla="*/ 3939602 w 3939602"/>
              <a:gd name="connsiteY7" fmla="*/ 0 h 4293483"/>
              <a:gd name="connsiteX8" fmla="*/ 3939602 w 3939602"/>
              <a:gd name="connsiteY8" fmla="*/ 579620 h 4293483"/>
              <a:gd name="connsiteX9" fmla="*/ 3939602 w 3939602"/>
              <a:gd name="connsiteY9" fmla="*/ 987501 h 4293483"/>
              <a:gd name="connsiteX10" fmla="*/ 3939602 w 3939602"/>
              <a:gd name="connsiteY10" fmla="*/ 1524186 h 4293483"/>
              <a:gd name="connsiteX11" fmla="*/ 3939602 w 3939602"/>
              <a:gd name="connsiteY11" fmla="*/ 1932067 h 4293483"/>
              <a:gd name="connsiteX12" fmla="*/ 3939602 w 3939602"/>
              <a:gd name="connsiteY12" fmla="*/ 2339948 h 4293483"/>
              <a:gd name="connsiteX13" fmla="*/ 3939602 w 3939602"/>
              <a:gd name="connsiteY13" fmla="*/ 2876634 h 4293483"/>
              <a:gd name="connsiteX14" fmla="*/ 3939602 w 3939602"/>
              <a:gd name="connsiteY14" fmla="*/ 3456254 h 4293483"/>
              <a:gd name="connsiteX15" fmla="*/ 3939602 w 3939602"/>
              <a:gd name="connsiteY15" fmla="*/ 4293483 h 4293483"/>
              <a:gd name="connsiteX16" fmla="*/ 3298010 w 3939602"/>
              <a:gd name="connsiteY16" fmla="*/ 4293483 h 4293483"/>
              <a:gd name="connsiteX17" fmla="*/ 2695813 w 3939602"/>
              <a:gd name="connsiteY17" fmla="*/ 4293483 h 4293483"/>
              <a:gd name="connsiteX18" fmla="*/ 2211805 w 3939602"/>
              <a:gd name="connsiteY18" fmla="*/ 4293483 h 4293483"/>
              <a:gd name="connsiteX19" fmla="*/ 1727797 w 3939602"/>
              <a:gd name="connsiteY19" fmla="*/ 4293483 h 4293483"/>
              <a:gd name="connsiteX20" fmla="*/ 1125601 w 3939602"/>
              <a:gd name="connsiteY20" fmla="*/ 4293483 h 4293483"/>
              <a:gd name="connsiteX21" fmla="*/ 641592 w 3939602"/>
              <a:gd name="connsiteY21" fmla="*/ 4293483 h 4293483"/>
              <a:gd name="connsiteX22" fmla="*/ 0 w 3939602"/>
              <a:gd name="connsiteY22" fmla="*/ 4293483 h 4293483"/>
              <a:gd name="connsiteX23" fmla="*/ 0 w 3939602"/>
              <a:gd name="connsiteY23" fmla="*/ 3885602 h 4293483"/>
              <a:gd name="connsiteX24" fmla="*/ 0 w 3939602"/>
              <a:gd name="connsiteY24" fmla="*/ 3263047 h 4293483"/>
              <a:gd name="connsiteX25" fmla="*/ 0 w 3939602"/>
              <a:gd name="connsiteY25" fmla="*/ 2855166 h 4293483"/>
              <a:gd name="connsiteX26" fmla="*/ 0 w 3939602"/>
              <a:gd name="connsiteY26" fmla="*/ 2404350 h 4293483"/>
              <a:gd name="connsiteX27" fmla="*/ 0 w 3939602"/>
              <a:gd name="connsiteY27" fmla="*/ 1953535 h 4293483"/>
              <a:gd name="connsiteX28" fmla="*/ 0 w 3939602"/>
              <a:gd name="connsiteY28" fmla="*/ 1330980 h 4293483"/>
              <a:gd name="connsiteX29" fmla="*/ 0 w 3939602"/>
              <a:gd name="connsiteY29" fmla="*/ 708425 h 4293483"/>
              <a:gd name="connsiteX30" fmla="*/ 0 w 3939602"/>
              <a:gd name="connsiteY30" fmla="*/ 0 h 429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39602" h="4293483" extrusionOk="0">
                <a:moveTo>
                  <a:pt x="0" y="0"/>
                </a:moveTo>
                <a:cubicBezTo>
                  <a:pt x="209315" y="-4199"/>
                  <a:pt x="382119" y="56427"/>
                  <a:pt x="484008" y="0"/>
                </a:cubicBezTo>
                <a:cubicBezTo>
                  <a:pt x="585897" y="-56427"/>
                  <a:pt x="752033" y="12186"/>
                  <a:pt x="928620" y="0"/>
                </a:cubicBezTo>
                <a:cubicBezTo>
                  <a:pt x="1105207" y="-12186"/>
                  <a:pt x="1198126" y="22274"/>
                  <a:pt x="1412629" y="0"/>
                </a:cubicBezTo>
                <a:cubicBezTo>
                  <a:pt x="1627132" y="-22274"/>
                  <a:pt x="1692718" y="29736"/>
                  <a:pt x="1857241" y="0"/>
                </a:cubicBezTo>
                <a:cubicBezTo>
                  <a:pt x="2021764" y="-29736"/>
                  <a:pt x="2153055" y="47037"/>
                  <a:pt x="2420041" y="0"/>
                </a:cubicBezTo>
                <a:cubicBezTo>
                  <a:pt x="2687027" y="-47037"/>
                  <a:pt x="2783091" y="40891"/>
                  <a:pt x="2982842" y="0"/>
                </a:cubicBezTo>
                <a:cubicBezTo>
                  <a:pt x="3182593" y="-40891"/>
                  <a:pt x="3725414" y="80051"/>
                  <a:pt x="3939602" y="0"/>
                </a:cubicBezTo>
                <a:cubicBezTo>
                  <a:pt x="4007257" y="134624"/>
                  <a:pt x="3884151" y="448528"/>
                  <a:pt x="3939602" y="579620"/>
                </a:cubicBezTo>
                <a:cubicBezTo>
                  <a:pt x="3995053" y="710712"/>
                  <a:pt x="3906458" y="869989"/>
                  <a:pt x="3939602" y="987501"/>
                </a:cubicBezTo>
                <a:cubicBezTo>
                  <a:pt x="3972746" y="1105013"/>
                  <a:pt x="3882332" y="1390289"/>
                  <a:pt x="3939602" y="1524186"/>
                </a:cubicBezTo>
                <a:cubicBezTo>
                  <a:pt x="3996872" y="1658083"/>
                  <a:pt x="3895032" y="1809674"/>
                  <a:pt x="3939602" y="1932067"/>
                </a:cubicBezTo>
                <a:cubicBezTo>
                  <a:pt x="3984172" y="2054460"/>
                  <a:pt x="3938786" y="2182438"/>
                  <a:pt x="3939602" y="2339948"/>
                </a:cubicBezTo>
                <a:cubicBezTo>
                  <a:pt x="3940418" y="2497458"/>
                  <a:pt x="3888744" y="2655545"/>
                  <a:pt x="3939602" y="2876634"/>
                </a:cubicBezTo>
                <a:cubicBezTo>
                  <a:pt x="3990460" y="3097723"/>
                  <a:pt x="3888374" y="3296982"/>
                  <a:pt x="3939602" y="3456254"/>
                </a:cubicBezTo>
                <a:cubicBezTo>
                  <a:pt x="3990830" y="3615526"/>
                  <a:pt x="3903644" y="4050833"/>
                  <a:pt x="3939602" y="4293483"/>
                </a:cubicBezTo>
                <a:cubicBezTo>
                  <a:pt x="3636275" y="4309582"/>
                  <a:pt x="3614920" y="4231777"/>
                  <a:pt x="3298010" y="4293483"/>
                </a:cubicBezTo>
                <a:cubicBezTo>
                  <a:pt x="2981100" y="4355189"/>
                  <a:pt x="2994092" y="4247159"/>
                  <a:pt x="2695813" y="4293483"/>
                </a:cubicBezTo>
                <a:cubicBezTo>
                  <a:pt x="2397534" y="4339807"/>
                  <a:pt x="2440386" y="4291194"/>
                  <a:pt x="2211805" y="4293483"/>
                </a:cubicBezTo>
                <a:cubicBezTo>
                  <a:pt x="1983224" y="4295772"/>
                  <a:pt x="1948249" y="4260488"/>
                  <a:pt x="1727797" y="4293483"/>
                </a:cubicBezTo>
                <a:cubicBezTo>
                  <a:pt x="1507345" y="4326478"/>
                  <a:pt x="1295563" y="4226432"/>
                  <a:pt x="1125601" y="4293483"/>
                </a:cubicBezTo>
                <a:cubicBezTo>
                  <a:pt x="955639" y="4360534"/>
                  <a:pt x="843069" y="4263044"/>
                  <a:pt x="641592" y="4293483"/>
                </a:cubicBezTo>
                <a:cubicBezTo>
                  <a:pt x="440115" y="4323922"/>
                  <a:pt x="139299" y="4282829"/>
                  <a:pt x="0" y="4293483"/>
                </a:cubicBezTo>
                <a:cubicBezTo>
                  <a:pt x="-41796" y="4179930"/>
                  <a:pt x="151" y="3972139"/>
                  <a:pt x="0" y="3885602"/>
                </a:cubicBezTo>
                <a:cubicBezTo>
                  <a:pt x="-151" y="3799065"/>
                  <a:pt x="51194" y="3421173"/>
                  <a:pt x="0" y="3263047"/>
                </a:cubicBezTo>
                <a:cubicBezTo>
                  <a:pt x="-51194" y="3104922"/>
                  <a:pt x="2201" y="2937268"/>
                  <a:pt x="0" y="2855166"/>
                </a:cubicBezTo>
                <a:cubicBezTo>
                  <a:pt x="-2201" y="2773064"/>
                  <a:pt x="1274" y="2504926"/>
                  <a:pt x="0" y="2404350"/>
                </a:cubicBezTo>
                <a:cubicBezTo>
                  <a:pt x="-1274" y="2303774"/>
                  <a:pt x="35291" y="2125028"/>
                  <a:pt x="0" y="1953535"/>
                </a:cubicBezTo>
                <a:cubicBezTo>
                  <a:pt x="-35291" y="1782042"/>
                  <a:pt x="65969" y="1488836"/>
                  <a:pt x="0" y="1330980"/>
                </a:cubicBezTo>
                <a:cubicBezTo>
                  <a:pt x="-65969" y="1173124"/>
                  <a:pt x="40878" y="983754"/>
                  <a:pt x="0" y="708425"/>
                </a:cubicBezTo>
                <a:cubicBezTo>
                  <a:pt x="-40878" y="433096"/>
                  <a:pt x="25164" y="225023"/>
                  <a:pt x="0" y="0"/>
                </a:cubicBezTo>
                <a:close/>
              </a:path>
            </a:pathLst>
          </a:custGeom>
          <a:noFill/>
          <a:ln w="38100">
            <a:solidFill>
              <a:schemeClr val="bg1">
                <a:lumMod val="65000"/>
              </a:schemeClr>
            </a:solidFill>
            <a:extLst>
              <a:ext uri="{C807C97D-BFC1-408E-A445-0C87EB9F89A2}">
                <ask:lineSketchStyleProps xmlns:ask="http://schemas.microsoft.com/office/drawing/2018/sketchyshapes" sd="1684927099">
                  <a:prstGeom prst="rect">
                    <a:avLst/>
                  </a:prstGeom>
                  <ask:type>
                    <ask:lineSketchScribble/>
                  </ask:type>
                </ask:lineSketchStyleProps>
              </a:ext>
            </a:extLst>
          </a:ln>
        </p:spPr>
        <p:txBody>
          <a:bodyPr wrap="square">
            <a:spAutoFit/>
          </a:bodyPr>
          <a:lstStyle/>
          <a:p>
            <a:pPr algn="l" fontAlgn="base">
              <a:buFont typeface="+mj-lt"/>
              <a:buAutoNum type="arabicPeriod"/>
            </a:pP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エンコーダから入力されたベクトルを、</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Query</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Key</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Value</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の</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3</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つのベクトルに変換。</a:t>
            </a:r>
            <a:endParaRPr lang="en-US" altLang="ja-JP" sz="1050" b="1" i="0" dirty="0">
              <a:solidFill>
                <a:srgbClr val="000000"/>
              </a:solidFill>
              <a:effectLst/>
              <a:latin typeface="BIZ UDPゴシック" panose="020B0400000000000000" pitchFamily="50" charset="-128"/>
              <a:ea typeface="BIZ UDPゴシック" panose="020B0400000000000000" pitchFamily="50" charset="-128"/>
            </a:endParaRPr>
          </a:p>
          <a:p>
            <a:pPr algn="l" fontAlgn="base">
              <a:buFont typeface="+mj-lt"/>
              <a:buAutoNum type="arabicPeriod"/>
            </a:pPr>
            <a:endParaRPr lang="ja-JP" altLang="en-US"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buFont typeface="+mj-lt"/>
              <a:buAutoNum type="arabicPeriod"/>
            </a:pP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入力文の各単語を実数ベクトルに変換。</a:t>
            </a:r>
            <a:br>
              <a:rPr lang="ja-JP" altLang="en-US" sz="1050" b="0" i="0" dirty="0">
                <a:solidFill>
                  <a:srgbClr val="000000"/>
                </a:solidFill>
                <a:effectLst/>
                <a:latin typeface="BIZ UDPゴシック" panose="020B0400000000000000" pitchFamily="50" charset="-128"/>
                <a:ea typeface="BIZ UDPゴシック" panose="020B0400000000000000" pitchFamily="50" charset="-128"/>
              </a:rPr>
            </a:b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I love japan.</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I / love / </a:t>
            </a:r>
            <a:r>
              <a:rPr lang="en-US" altLang="ja-JP" sz="1050" dirty="0">
                <a:solidFill>
                  <a:srgbClr val="000000"/>
                </a:solidFill>
                <a:latin typeface="BIZ UDPゴシック" panose="020B0400000000000000" pitchFamily="50" charset="-128"/>
                <a:ea typeface="BIZ UDPゴシック" panose="020B0400000000000000" pitchFamily="50" charset="-128"/>
              </a:rPr>
              <a:t>japan</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」→イメージとしては、「</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[0.10, 0.20, 0.30] / [0.40, 0.50, -0.60] / [0.70, -0.80, 0.90] </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 という感じ。</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buFont typeface="+mj-lt"/>
              <a:buAutoNum type="arabicPeriod"/>
            </a:pPr>
            <a:endParaRPr lang="ja-JP" altLang="en-US"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buFont typeface="+mj-lt"/>
              <a:buAutoNum type="arabicPeriod"/>
            </a:pP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作成した</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3</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つのベクトルにより、入力文の各単語間の関連性を示すスコア（</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Self-Attention</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）を計算。</a:t>
            </a:r>
            <a:endParaRPr lang="en-US" altLang="ja-JP" sz="1050" b="1" i="0" dirty="0">
              <a:solidFill>
                <a:srgbClr val="000000"/>
              </a:solidFill>
              <a:effectLst/>
              <a:latin typeface="BIZ UDPゴシック" panose="020B0400000000000000" pitchFamily="50" charset="-128"/>
              <a:ea typeface="BIZ UDPゴシック" panose="020B0400000000000000" pitchFamily="50" charset="-128"/>
            </a:endParaRPr>
          </a:p>
          <a:p>
            <a:pPr marL="265113" indent="-265113" algn="l" fontAlgn="base"/>
            <a:r>
              <a:rPr lang="ja-JP" altLang="en-US" sz="1050" dirty="0">
                <a:solidFill>
                  <a:srgbClr val="000000"/>
                </a:solidFill>
                <a:latin typeface="BIZ UDPゴシック" panose="020B0400000000000000" pitchFamily="50" charset="-128"/>
                <a:ea typeface="BIZ UDPゴシック" panose="020B0400000000000000" pitchFamily="50" charset="-128"/>
              </a:rPr>
              <a:t>　①</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 入力文の各単語が、アテンション（焦点）している単語に対してスコアリングする。 </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pPr marL="265113" indent="-265113" algn="l" fontAlgn="base"/>
            <a:r>
              <a:rPr lang="ja-JP" altLang="en-US" sz="1050" dirty="0">
                <a:solidFill>
                  <a:srgbClr val="000000"/>
                </a:solidFill>
                <a:latin typeface="BIZ UDPゴシック" panose="020B0400000000000000" pitchFamily="50" charset="-128"/>
                <a:ea typeface="BIZ UDPゴシック" panose="020B0400000000000000" pitchFamily="50" charset="-128"/>
              </a:rPr>
              <a:t>　②このス</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コアは、特定の位置で単語をエンコードする際、他の単語にどれだけアテンションするかを決定。このスコアは、</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Query</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と単語の</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Key</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の内積で算出。</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pPr marL="85725" indent="-85725" algn="l" fontAlgn="base"/>
            <a:endParaRPr lang="ja-JP" altLang="en-US"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４．各出力ベクトル値にソフトマック（</a:t>
            </a:r>
            <a:r>
              <a:rPr lang="en-US" altLang="ja-JP" sz="1050" b="0" i="0" dirty="0" err="1">
                <a:solidFill>
                  <a:srgbClr val="000000"/>
                </a:solidFill>
                <a:effectLst/>
                <a:latin typeface="BIZ UDPゴシック" panose="020B0400000000000000" pitchFamily="50" charset="-128"/>
                <a:ea typeface="BIZ UDPゴシック" panose="020B0400000000000000" pitchFamily="50" charset="-128"/>
              </a:rPr>
              <a:t>softMax</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関数）スコアを掛け、アテンションする単語の値を変化させず、単語の関係性がない単語の係数（単語の関係性０</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１の係数に変換</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a:t>
            </a:r>
            <a:r>
              <a:rPr lang="ja-JP" altLang="en-US" sz="1050" i="0" dirty="0">
                <a:solidFill>
                  <a:srgbClr val="000000"/>
                </a:solidFill>
                <a:effectLst/>
                <a:latin typeface="BIZ UDPゴシック" panose="020B0400000000000000" pitchFamily="50" charset="-128"/>
                <a:ea typeface="BIZ UDPゴシック" panose="020B0400000000000000" pitchFamily="50" charset="-128"/>
              </a:rPr>
              <a:t>を変える。</a:t>
            </a:r>
            <a:endParaRPr lang="en-US" altLang="ja-JP" sz="1050" i="0" dirty="0">
              <a:solidFill>
                <a:srgbClr val="000000"/>
              </a:solidFill>
              <a:effectLst/>
              <a:latin typeface="BIZ UDPゴシック" panose="020B0400000000000000" pitchFamily="50" charset="-128"/>
              <a:ea typeface="BIZ UDPゴシック" panose="020B0400000000000000" pitchFamily="50" charset="-128"/>
            </a:endParaRPr>
          </a:p>
          <a:p>
            <a:pPr algn="l" fontAlgn="base"/>
            <a:endParaRPr lang="ja-JP" altLang="en-US"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５．</a:t>
            </a:r>
            <a:r>
              <a:rPr lang="en-US" altLang="ja-JP" sz="1050" b="1" i="0" dirty="0">
                <a:solidFill>
                  <a:srgbClr val="000000"/>
                </a:solidFill>
                <a:effectLst/>
                <a:latin typeface="BIZ UDPゴシック" panose="020B0400000000000000" pitchFamily="50" charset="-128"/>
                <a:ea typeface="BIZ UDPゴシック" panose="020B0400000000000000" pitchFamily="50" charset="-128"/>
              </a:rPr>
              <a:t>SoftMax</a:t>
            </a:r>
            <a:r>
              <a:rPr lang="ja-JP" altLang="en-US" sz="1050" b="1" i="0" dirty="0">
                <a:solidFill>
                  <a:srgbClr val="000000"/>
                </a:solidFill>
                <a:effectLst/>
                <a:latin typeface="BIZ UDPゴシック" panose="020B0400000000000000" pitchFamily="50" charset="-128"/>
                <a:ea typeface="BIZ UDPゴシック" panose="020B0400000000000000" pitchFamily="50" charset="-128"/>
              </a:rPr>
              <a:t>関数で計算結果を合算</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して、単語の位置情報で順番を整えて、計算結果（データは行列）を出力する。</a:t>
            </a:r>
            <a:endParaRPr lang="en-US" altLang="ja-JP" sz="105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endParaRPr lang="en-US" altLang="ja-JP" sz="1050" dirty="0">
              <a:solidFill>
                <a:srgbClr val="000000"/>
              </a:solidFill>
              <a:latin typeface="BIZ UDPゴシック" panose="020B0400000000000000" pitchFamily="50" charset="-128"/>
              <a:ea typeface="BIZ UDPゴシック" panose="020B0400000000000000" pitchFamily="50" charset="-128"/>
            </a:endParaRPr>
          </a:p>
          <a:p>
            <a:pPr algn="l" fontAlgn="base"/>
            <a:r>
              <a:rPr lang="ja-JP" altLang="en-US" sz="1050" dirty="0">
                <a:solidFill>
                  <a:srgbClr val="000000"/>
                </a:solidFill>
                <a:latin typeface="BIZ UDPゴシック" panose="020B0400000000000000" pitchFamily="50" charset="-128"/>
                <a:ea typeface="BIZ UDPゴシック" panose="020B0400000000000000" pitchFamily="50" charset="-128"/>
              </a:rPr>
              <a:t>６．上記のプロセスを繰り返し</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各単語間の関連度スコアを算出しする。</a:t>
            </a:r>
            <a:r>
              <a:rPr lang="ja-JP" altLang="en-US" sz="1050" dirty="0">
                <a:solidFill>
                  <a:srgbClr val="000000"/>
                </a:solidFill>
                <a:latin typeface="BIZ UDPゴシック" panose="020B0400000000000000" pitchFamily="50" charset="-128"/>
                <a:ea typeface="BIZ UDPゴシック" panose="020B0400000000000000" pitchFamily="50" charset="-128"/>
              </a:rPr>
              <a:t>下記は、</a:t>
            </a:r>
            <a:r>
              <a:rPr lang="en-US" altLang="ja-JP" sz="1050" b="0" i="0" dirty="0">
                <a:solidFill>
                  <a:srgbClr val="000000"/>
                </a:solidFill>
                <a:effectLst/>
                <a:latin typeface="BIZ UDPゴシック" panose="020B0400000000000000" pitchFamily="50" charset="-128"/>
                <a:ea typeface="BIZ UDPゴシック" panose="020B0400000000000000" pitchFamily="50" charset="-128"/>
              </a:rPr>
              <a:t>Self-Attention</a:t>
            </a:r>
            <a:r>
              <a:rPr lang="ja-JP" altLang="en-US" sz="1050" b="0" i="0" dirty="0">
                <a:solidFill>
                  <a:srgbClr val="000000"/>
                </a:solidFill>
                <a:effectLst/>
                <a:latin typeface="BIZ UDPゴシック" panose="020B0400000000000000" pitchFamily="50" charset="-128"/>
                <a:ea typeface="BIZ UDPゴシック" panose="020B0400000000000000" pitchFamily="50" charset="-128"/>
              </a:rPr>
              <a:t>（行列）の出力イメージ。</a:t>
            </a:r>
          </a:p>
        </p:txBody>
      </p:sp>
      <p:graphicFrame>
        <p:nvGraphicFramePr>
          <p:cNvPr id="28" name="表 27">
            <a:extLst>
              <a:ext uri="{FF2B5EF4-FFF2-40B4-BE49-F238E27FC236}">
                <a16:creationId xmlns:a16="http://schemas.microsoft.com/office/drawing/2014/main" id="{C7633167-C551-42F4-9C92-54E491056EF0}"/>
              </a:ext>
            </a:extLst>
          </p:cNvPr>
          <p:cNvGraphicFramePr>
            <a:graphicFrameLocks noGrp="1"/>
          </p:cNvGraphicFramePr>
          <p:nvPr/>
        </p:nvGraphicFramePr>
        <p:xfrm>
          <a:off x="8289420" y="5221479"/>
          <a:ext cx="3387872" cy="1478473"/>
        </p:xfrm>
        <a:graphic>
          <a:graphicData uri="http://schemas.openxmlformats.org/drawingml/2006/table">
            <a:tbl>
              <a:tblPr/>
              <a:tblGrid>
                <a:gridCol w="846968">
                  <a:extLst>
                    <a:ext uri="{9D8B030D-6E8A-4147-A177-3AD203B41FA5}">
                      <a16:colId xmlns:a16="http://schemas.microsoft.com/office/drawing/2014/main" val="2476175989"/>
                    </a:ext>
                  </a:extLst>
                </a:gridCol>
                <a:gridCol w="846968">
                  <a:extLst>
                    <a:ext uri="{9D8B030D-6E8A-4147-A177-3AD203B41FA5}">
                      <a16:colId xmlns:a16="http://schemas.microsoft.com/office/drawing/2014/main" val="4085118206"/>
                    </a:ext>
                  </a:extLst>
                </a:gridCol>
                <a:gridCol w="846968">
                  <a:extLst>
                    <a:ext uri="{9D8B030D-6E8A-4147-A177-3AD203B41FA5}">
                      <a16:colId xmlns:a16="http://schemas.microsoft.com/office/drawing/2014/main" val="3636169042"/>
                    </a:ext>
                  </a:extLst>
                </a:gridCol>
                <a:gridCol w="846968">
                  <a:extLst>
                    <a:ext uri="{9D8B030D-6E8A-4147-A177-3AD203B41FA5}">
                      <a16:colId xmlns:a16="http://schemas.microsoft.com/office/drawing/2014/main" val="1743474889"/>
                    </a:ext>
                  </a:extLst>
                </a:gridCol>
              </a:tblGrid>
              <a:tr h="0">
                <a:tc>
                  <a:txBody>
                    <a:bodyPr/>
                    <a:lstStyle/>
                    <a:p>
                      <a:pPr algn="ctr" fontAlgn="base"/>
                      <a:endParaRPr lang="en-US" sz="1050" dirty="0">
                        <a:effectLst/>
                        <a:latin typeface="UD Digi Kyokasho NK-B" panose="02020700000000000000" pitchFamily="18" charset="-128"/>
                        <a:ea typeface="UD Digi Kyokasho NK-B" panose="02020700000000000000" pitchFamily="18" charset="-128"/>
                      </a:endParaRP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ctr" fontAlgn="base"/>
                      <a:r>
                        <a:rPr lang="en-US" altLang="ja-JP" sz="1050" b="1" dirty="0">
                          <a:effectLst/>
                          <a:latin typeface="UD Digi Kyokasho NK-B" panose="02020700000000000000" pitchFamily="18" charset="-128"/>
                          <a:ea typeface="UD Digi Kyokasho NK-B" panose="02020700000000000000" pitchFamily="18" charset="-128"/>
                        </a:rPr>
                        <a:t>I</a:t>
                      </a:r>
                      <a:endParaRPr lang="en-US" sz="1050" dirty="0">
                        <a:effectLst/>
                        <a:latin typeface="UD Digi Kyokasho NK-B" panose="02020700000000000000" pitchFamily="18" charset="-128"/>
                        <a:ea typeface="UD Digi Kyokasho NK-B" panose="02020700000000000000" pitchFamily="18" charset="-128"/>
                      </a:endParaRP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fontAlgn="base"/>
                      <a:r>
                        <a:rPr lang="en-US" sz="1050" dirty="0">
                          <a:effectLst/>
                          <a:latin typeface="UD Digi Kyokasho NK-B" panose="02020700000000000000" pitchFamily="18" charset="-128"/>
                          <a:ea typeface="UD Digi Kyokasho NK-B" panose="02020700000000000000" pitchFamily="18" charset="-128"/>
                        </a:rPr>
                        <a:t>like</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a:r>
                        <a:rPr kumimoji="1" lang="en-US" altLang="ja-JP" sz="1050" dirty="0">
                          <a:latin typeface="UD Digi Kyokasho NK-B" panose="02020700000000000000" pitchFamily="18" charset="-128"/>
                          <a:ea typeface="UD Digi Kyokasho NK-B" panose="02020700000000000000" pitchFamily="18" charset="-128"/>
                        </a:rPr>
                        <a:t>japan</a:t>
                      </a:r>
                      <a:endParaRPr kumimoji="1" lang="ja-JP" altLang="en-US" sz="1050" dirty="0">
                        <a:latin typeface="UD Digi Kyokasho NK-B" panose="02020700000000000000" pitchFamily="18" charset="-128"/>
                        <a:ea typeface="UD Digi Kyokasho NK-B" panose="02020700000000000000" pitchFamily="18" charset="-128"/>
                      </a:endParaRPr>
                    </a:p>
                  </a:txBody>
                  <a:tcPr anchor="ctr">
                    <a:lnL w="9525" cap="flat" cmpd="sng" algn="ctr">
                      <a:solidFill>
                        <a:srgbClr val="CCCCCC"/>
                      </a:solidFill>
                      <a:prstDash val="solid"/>
                      <a:round/>
                      <a:headEnd type="none" w="med" len="med"/>
                      <a:tailEnd type="none" w="med" len="med"/>
                    </a:lnL>
                    <a:lnB w="9525" cap="flat" cmpd="sng" algn="ctr">
                      <a:solidFill>
                        <a:srgbClr val="CCCCCC"/>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738315543"/>
                  </a:ext>
                </a:extLst>
              </a:tr>
              <a:tr h="278867">
                <a:tc>
                  <a:txBody>
                    <a:bodyPr/>
                    <a:lstStyle/>
                    <a:p>
                      <a:pPr algn="ctr" fontAlgn="base"/>
                      <a:r>
                        <a:rPr lang="en-US" sz="1050" b="1" dirty="0">
                          <a:effectLst/>
                          <a:latin typeface="UD Digi Kyokasho NK-B" panose="02020700000000000000" pitchFamily="18" charset="-128"/>
                          <a:ea typeface="UD Digi Kyokasho NK-B" panose="02020700000000000000" pitchFamily="18" charset="-128"/>
                        </a:rPr>
                        <a:t>I</a:t>
                      </a:r>
                      <a:endParaRPr lang="en-US" sz="1050" dirty="0">
                        <a:effectLst/>
                        <a:latin typeface="UD Digi Kyokasho NK-B" panose="02020700000000000000" pitchFamily="18" charset="-128"/>
                        <a:ea typeface="UD Digi Kyokasho NK-B" panose="02020700000000000000" pitchFamily="18" charset="-128"/>
                      </a:endParaRP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0.85</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0.05</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0.10</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extLst>
                  <a:ext uri="{0D108BD9-81ED-4DB2-BD59-A6C34878D82A}">
                    <a16:rowId xmlns:a16="http://schemas.microsoft.com/office/drawing/2014/main" val="1230031421"/>
                  </a:ext>
                </a:extLst>
              </a:tr>
              <a:tr h="278867">
                <a:tc>
                  <a:txBody>
                    <a:bodyPr/>
                    <a:lstStyle/>
                    <a:p>
                      <a:pPr algn="ctr" fontAlgn="base"/>
                      <a:r>
                        <a:rPr lang="en-US" sz="1050" b="1" dirty="0">
                          <a:effectLst/>
                          <a:latin typeface="UD Digi Kyokasho NK-B" panose="02020700000000000000" pitchFamily="18" charset="-128"/>
                          <a:ea typeface="UD Digi Kyokasho NK-B" panose="02020700000000000000" pitchFamily="18" charset="-128"/>
                        </a:rPr>
                        <a:t>like</a:t>
                      </a:r>
                      <a:endParaRPr lang="en-US" sz="1050" dirty="0">
                        <a:effectLst/>
                        <a:latin typeface="UD Digi Kyokasho NK-B" panose="02020700000000000000" pitchFamily="18" charset="-128"/>
                        <a:ea typeface="UD Digi Kyokasho NK-B" panose="02020700000000000000" pitchFamily="18" charset="-128"/>
                      </a:endParaRP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0.17</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0.14</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0.02</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extLst>
                  <a:ext uri="{0D108BD9-81ED-4DB2-BD59-A6C34878D82A}">
                    <a16:rowId xmlns:a16="http://schemas.microsoft.com/office/drawing/2014/main" val="1319498082"/>
                  </a:ext>
                </a:extLst>
              </a:tr>
              <a:tr h="411673">
                <a:tc>
                  <a:txBody>
                    <a:bodyPr/>
                    <a:lstStyle/>
                    <a:p>
                      <a:pPr algn="ctr" fontAlgn="base"/>
                      <a:r>
                        <a:rPr lang="en-US" sz="1050" dirty="0">
                          <a:effectLst/>
                          <a:latin typeface="UD Digi Kyokasho NK-B" panose="02020700000000000000" pitchFamily="18" charset="-128"/>
                          <a:ea typeface="UD Digi Kyokasho NK-B" panose="02020700000000000000" pitchFamily="18" charset="-128"/>
                        </a:rPr>
                        <a:t>japan</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60000"/>
                        <a:lumOff val="40000"/>
                      </a:schemeClr>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0.89</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0.13</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tc>
                  <a:txBody>
                    <a:bodyPr/>
                    <a:lstStyle/>
                    <a:p>
                      <a:pPr algn="ctr" fontAlgn="base"/>
                      <a:r>
                        <a:rPr lang="en-US" altLang="ja-JP" sz="1100" dirty="0">
                          <a:solidFill>
                            <a:schemeClr val="bg1"/>
                          </a:solidFill>
                          <a:effectLst/>
                          <a:latin typeface="UD Digi Kyokasho NK-B" panose="02020700000000000000" pitchFamily="18" charset="-128"/>
                          <a:ea typeface="UD Digi Kyokasho NK-B" panose="02020700000000000000" pitchFamily="18" charset="-128"/>
                        </a:rPr>
                        <a:t>0.79</a:t>
                      </a:r>
                    </a:p>
                  </a:txBody>
                  <a:tcPr marL="142875" marR="142875" marT="95250" marB="952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2"/>
                    </a:solidFill>
                  </a:tcPr>
                </a:tc>
                <a:extLst>
                  <a:ext uri="{0D108BD9-81ED-4DB2-BD59-A6C34878D82A}">
                    <a16:rowId xmlns:a16="http://schemas.microsoft.com/office/drawing/2014/main" val="27624564"/>
                  </a:ext>
                </a:extLst>
              </a:tr>
            </a:tbl>
          </a:graphicData>
        </a:graphic>
      </p:graphicFrame>
      <p:cxnSp>
        <p:nvCxnSpPr>
          <p:cNvPr id="30" name="直線コネクタ 29">
            <a:extLst>
              <a:ext uri="{FF2B5EF4-FFF2-40B4-BE49-F238E27FC236}">
                <a16:creationId xmlns:a16="http://schemas.microsoft.com/office/drawing/2014/main" id="{1C5B67C9-B21F-463A-B94F-F9E0F722D5E5}"/>
              </a:ext>
            </a:extLst>
          </p:cNvPr>
          <p:cNvCxnSpPr>
            <a:cxnSpLocks/>
          </p:cNvCxnSpPr>
          <p:nvPr/>
        </p:nvCxnSpPr>
        <p:spPr>
          <a:xfrm flipH="1" flipV="1">
            <a:off x="8289420" y="5221479"/>
            <a:ext cx="828944" cy="3332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82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E54F5-C393-708E-7CB7-1AE78E877549}"/>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8DA2BBDA-B27E-EA6F-BE99-3C08E631B528}"/>
              </a:ext>
            </a:extLst>
          </p:cNvPr>
          <p:cNvPicPr>
            <a:picLocks noChangeAspect="1"/>
          </p:cNvPicPr>
          <p:nvPr/>
        </p:nvPicPr>
        <p:blipFill>
          <a:blip r:embed="rId2"/>
          <a:stretch>
            <a:fillRect/>
          </a:stretch>
        </p:blipFill>
        <p:spPr>
          <a:xfrm>
            <a:off x="893940" y="0"/>
            <a:ext cx="10404120" cy="6858000"/>
          </a:xfrm>
          <a:prstGeom prst="rect">
            <a:avLst/>
          </a:prstGeom>
        </p:spPr>
      </p:pic>
    </p:spTree>
    <p:extLst>
      <p:ext uri="{BB962C8B-B14F-4D97-AF65-F5344CB8AC3E}">
        <p14:creationId xmlns:p14="http://schemas.microsoft.com/office/powerpoint/2010/main" val="395185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27F52-5594-90A5-A427-37167F9E3DA3}"/>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208FCC55-91B6-9763-29BC-17AAE605FA94}"/>
              </a:ext>
            </a:extLst>
          </p:cNvPr>
          <p:cNvPicPr>
            <a:picLocks noChangeAspect="1"/>
          </p:cNvPicPr>
          <p:nvPr/>
        </p:nvPicPr>
        <p:blipFill>
          <a:blip r:embed="rId2"/>
          <a:stretch>
            <a:fillRect/>
          </a:stretch>
        </p:blipFill>
        <p:spPr>
          <a:xfrm>
            <a:off x="618205" y="0"/>
            <a:ext cx="10955589" cy="6858000"/>
          </a:xfrm>
          <a:prstGeom prst="rect">
            <a:avLst/>
          </a:prstGeom>
        </p:spPr>
      </p:pic>
      <p:sp>
        <p:nvSpPr>
          <p:cNvPr id="4" name="テキスト ボックス 3">
            <a:extLst>
              <a:ext uri="{FF2B5EF4-FFF2-40B4-BE49-F238E27FC236}">
                <a16:creationId xmlns:a16="http://schemas.microsoft.com/office/drawing/2014/main" id="{EA415523-1BB0-2C09-7AB8-9243404B7514}"/>
              </a:ext>
            </a:extLst>
          </p:cNvPr>
          <p:cNvSpPr txBox="1"/>
          <p:nvPr/>
        </p:nvSpPr>
        <p:spPr>
          <a:xfrm>
            <a:off x="3166452" y="0"/>
            <a:ext cx="6097464" cy="369332"/>
          </a:xfrm>
          <a:prstGeom prst="rect">
            <a:avLst/>
          </a:prstGeom>
          <a:noFill/>
        </p:spPr>
        <p:txBody>
          <a:bodyPr wrap="square">
            <a:spAutoFit/>
          </a:bodyPr>
          <a:lstStyle/>
          <a:p>
            <a:pPr algn="ctr"/>
            <a:r>
              <a:rPr lang="tr-TR" altLang="ja-JP" dirty="0">
                <a:latin typeface="BIZ UDPゴシック" panose="020B0400000000000000" pitchFamily="50" charset="-128"/>
                <a:ea typeface="BIZ UDPゴシック" panose="020B0400000000000000" pitchFamily="50" charset="-128"/>
              </a:rPr>
              <a:t>Geometric attention</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92952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0906B-AA06-135A-5D37-743920F2FED2}"/>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5C927C3D-8E70-71AD-D914-3666A2843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75" y="0"/>
            <a:ext cx="10753079" cy="6858000"/>
          </a:xfrm>
          <a:prstGeom prst="rect">
            <a:avLst/>
          </a:prstGeom>
        </p:spPr>
      </p:pic>
      <p:sp>
        <p:nvSpPr>
          <p:cNvPr id="6" name="テキスト ボックス 5">
            <a:extLst>
              <a:ext uri="{FF2B5EF4-FFF2-40B4-BE49-F238E27FC236}">
                <a16:creationId xmlns:a16="http://schemas.microsoft.com/office/drawing/2014/main" id="{06D7E903-8782-5F32-E72A-4A178147E9C8}"/>
              </a:ext>
            </a:extLst>
          </p:cNvPr>
          <p:cNvSpPr txBox="1"/>
          <p:nvPr/>
        </p:nvSpPr>
        <p:spPr>
          <a:xfrm>
            <a:off x="2472180" y="5709989"/>
            <a:ext cx="6094428" cy="276999"/>
          </a:xfrm>
          <a:prstGeom prst="rect">
            <a:avLst/>
          </a:prstGeom>
          <a:noFill/>
        </p:spPr>
        <p:txBody>
          <a:bodyPr wrap="square">
            <a:spAutoFit/>
          </a:bodyPr>
          <a:lstStyle/>
          <a:p>
            <a:pPr algn="ctr"/>
            <a:r>
              <a:rPr lang="tr-TR" altLang="ja-JP" sz="1200" b="1" dirty="0">
                <a:solidFill>
                  <a:schemeClr val="bg1"/>
                </a:solidFill>
                <a:latin typeface="BIZ UDPゴシック" panose="020B0400000000000000" pitchFamily="50" charset="-128"/>
                <a:ea typeface="BIZ UDPゴシック" panose="020B0400000000000000" pitchFamily="50" charset="-128"/>
              </a:rPr>
              <a:t>https://www.youtube.com/watch?v=Ry_AeJzMzU0&amp;t=1294s</a:t>
            </a:r>
            <a:endParaRPr lang="ja-JP" altLang="en-US" sz="1200" b="1" dirty="0">
              <a:solidFill>
                <a:schemeClr val="bg1"/>
              </a:solidFill>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EEFB22DD-283C-6401-3AA3-C55925636415}"/>
              </a:ext>
            </a:extLst>
          </p:cNvPr>
          <p:cNvPicPr>
            <a:picLocks noChangeAspect="1"/>
          </p:cNvPicPr>
          <p:nvPr/>
        </p:nvPicPr>
        <p:blipFill>
          <a:blip r:embed="rId4"/>
          <a:stretch>
            <a:fillRect/>
          </a:stretch>
        </p:blipFill>
        <p:spPr>
          <a:xfrm>
            <a:off x="11173905" y="-1"/>
            <a:ext cx="1018095" cy="1018095"/>
          </a:xfrm>
          <a:prstGeom prst="rect">
            <a:avLst/>
          </a:prstGeom>
        </p:spPr>
      </p:pic>
    </p:spTree>
    <p:extLst>
      <p:ext uri="{BB962C8B-B14F-4D97-AF65-F5344CB8AC3E}">
        <p14:creationId xmlns:p14="http://schemas.microsoft.com/office/powerpoint/2010/main" val="2535257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4B6378F-E7EC-4057-8C8C-A8C75A9DA749}"/>
              </a:ext>
            </a:extLst>
          </p:cNvPr>
          <p:cNvPicPr>
            <a:picLocks noChangeAspect="1"/>
          </p:cNvPicPr>
          <p:nvPr/>
        </p:nvPicPr>
        <p:blipFill>
          <a:blip r:embed="rId3"/>
          <a:stretch>
            <a:fillRect/>
          </a:stretch>
        </p:blipFill>
        <p:spPr>
          <a:xfrm>
            <a:off x="208361" y="1292032"/>
            <a:ext cx="4239450" cy="5567690"/>
          </a:xfrm>
          <a:prstGeom prst="rect">
            <a:avLst/>
          </a:prstGeom>
        </p:spPr>
      </p:pic>
      <p:sp>
        <p:nvSpPr>
          <p:cNvPr id="8" name="テキスト ボックス 7">
            <a:extLst>
              <a:ext uri="{FF2B5EF4-FFF2-40B4-BE49-F238E27FC236}">
                <a16:creationId xmlns:a16="http://schemas.microsoft.com/office/drawing/2014/main" id="{4237415A-C653-4109-AA86-F59D325F367C}"/>
              </a:ext>
            </a:extLst>
          </p:cNvPr>
          <p:cNvSpPr txBox="1"/>
          <p:nvPr/>
        </p:nvSpPr>
        <p:spPr>
          <a:xfrm>
            <a:off x="5201729" y="5971400"/>
            <a:ext cx="6323162" cy="830997"/>
          </a:xfrm>
          <a:prstGeom prst="rect">
            <a:avLst/>
          </a:prstGeom>
          <a:noFill/>
        </p:spPr>
        <p:txBody>
          <a:bodyPr wrap="square">
            <a:spAutoFit/>
          </a:bodyPr>
          <a:lstStyle/>
          <a:p>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分子の立体構造予測に向けた最新技術として</a:t>
            </a:r>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（原子回転同変スコアラー）が登場。</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mRNA</a:t>
            </a:r>
            <a:r>
              <a:rPr lang="ja-JP" altLang="en-US" sz="1200" b="0" i="0" dirty="0">
                <a:solidFill>
                  <a:srgbClr val="000000"/>
                </a:solidFill>
                <a:effectLst/>
                <a:latin typeface="Meiryo UI" panose="020B0604030504040204" pitchFamily="50" charset="-128"/>
                <a:ea typeface="Meiryo UI" panose="020B0604030504040204" pitchFamily="50" charset="-128"/>
              </a:rPr>
              <a:t>などの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本鎖</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次元構造を持つが、折りたたみ構造についてはほとんどわかっていない。</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ja-JP" altLang="en-US" sz="1200" b="0" i="0" dirty="0">
                <a:solidFill>
                  <a:srgbClr val="000000"/>
                </a:solidFill>
                <a:effectLst/>
                <a:latin typeface="Meiryo UI" panose="020B0604030504040204" pitchFamily="50" charset="-128"/>
                <a:ea typeface="Meiryo UI" panose="020B0604030504040204" pitchFamily="50" charset="-128"/>
              </a:rPr>
              <a:t>利用可能な</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構造の数は、同じく折りたたみ構造を持つタンパク質の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％にも満たない状態。</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分子の各原子の</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次元座標と化学元素の種類を処理して全体の構造を予測。</a:t>
            </a:r>
            <a:endParaRPr lang="ja-JP" altLang="en-US" sz="12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FAC8AF5-BCBB-4C1F-A32D-B095CB1A9186}"/>
              </a:ext>
            </a:extLst>
          </p:cNvPr>
          <p:cNvSpPr txBox="1"/>
          <p:nvPr/>
        </p:nvSpPr>
        <p:spPr>
          <a:xfrm>
            <a:off x="98365" y="589307"/>
            <a:ext cx="5526169" cy="523220"/>
          </a:xfrm>
          <a:prstGeom prst="rect">
            <a:avLst/>
          </a:prstGeom>
          <a:noFill/>
        </p:spPr>
        <p:txBody>
          <a:bodyPr wrap="square">
            <a:spAutoFit/>
          </a:bodyPr>
          <a:lstStyle/>
          <a:p>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機械学習を用いた</a:t>
            </a:r>
            <a:r>
              <a:rPr lang="en-US" altLang="ja-JP" sz="1400" b="0" i="0" dirty="0">
                <a:solidFill>
                  <a:srgbClr val="333333"/>
                </a:solidFill>
                <a:effectLst/>
                <a:latin typeface="BIZ UDPゴシック" panose="020B0400000000000000" pitchFamily="50" charset="-128"/>
                <a:ea typeface="BIZ UDPゴシック" panose="020B0400000000000000" pitchFamily="50" charset="-128"/>
              </a:rPr>
              <a:t>RNA</a:t>
            </a:r>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構造の予測は、タンパク質構造の予測よりはるかに難しい。そして、成功率も低いことが判明している。</a:t>
            </a:r>
            <a:endParaRPr lang="ja-JP" altLang="en-US" sz="1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2A4AD6F7-BF56-4886-99B9-857E6B71A015}"/>
              </a:ext>
            </a:extLst>
          </p:cNvPr>
          <p:cNvSpPr txBox="1"/>
          <p:nvPr/>
        </p:nvSpPr>
        <p:spPr>
          <a:xfrm>
            <a:off x="5564149" y="791811"/>
            <a:ext cx="6097424" cy="523220"/>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Science</a:t>
            </a:r>
            <a:r>
              <a:rPr lang="ja-JP" altLang="en-US" sz="1400" dirty="0">
                <a:latin typeface="BIZ UDPゴシック" panose="020B0400000000000000" pitchFamily="50" charset="-128"/>
                <a:ea typeface="BIZ UDPゴシック" panose="020B0400000000000000" pitchFamily="50" charset="-128"/>
              </a:rPr>
              <a:t>に発表された「</a:t>
            </a:r>
            <a:r>
              <a:rPr lang="en-US" altLang="ja-JP" sz="1400" dirty="0">
                <a:latin typeface="BIZ UDPゴシック" panose="020B0400000000000000" pitchFamily="50" charset="-128"/>
                <a:ea typeface="BIZ UDPゴシック" panose="020B0400000000000000" pitchFamily="50" charset="-128"/>
              </a:rPr>
              <a:t>Geometric deep learning of RNA structure</a:t>
            </a:r>
            <a:r>
              <a:rPr lang="ja-JP" altLang="en-US" sz="1400" dirty="0">
                <a:latin typeface="BIZ UDPゴシック" panose="020B0400000000000000" pitchFamily="50" charset="-128"/>
                <a:ea typeface="BIZ UDPゴシック" panose="020B0400000000000000" pitchFamily="50" charset="-128"/>
              </a:rPr>
              <a:t>」には、</a:t>
            </a:r>
            <a:r>
              <a:rPr lang="en-US" altLang="ja-JP" sz="1400" dirty="0">
                <a:latin typeface="BIZ UDPゴシック" panose="020B0400000000000000" pitchFamily="50" charset="-128"/>
                <a:ea typeface="BIZ UDPゴシック" panose="020B0400000000000000" pitchFamily="50" charset="-128"/>
              </a:rPr>
              <a:t>RNA</a:t>
            </a:r>
            <a:r>
              <a:rPr lang="ja-JP" altLang="en-US" sz="1400" dirty="0">
                <a:latin typeface="BIZ UDPゴシック" panose="020B0400000000000000" pitchFamily="50" charset="-128"/>
                <a:ea typeface="BIZ UDPゴシック" panose="020B0400000000000000" pitchFamily="50" charset="-128"/>
              </a:rPr>
              <a:t>の</a:t>
            </a:r>
            <a:r>
              <a:rPr lang="en-US" altLang="ja-JP" sz="1400" dirty="0">
                <a:latin typeface="BIZ UDPゴシック" panose="020B0400000000000000" pitchFamily="50" charset="-128"/>
                <a:ea typeface="BIZ UDPゴシック" panose="020B0400000000000000" pitchFamily="50" charset="-128"/>
              </a:rPr>
              <a:t>3</a:t>
            </a:r>
            <a:r>
              <a:rPr lang="ja-JP" altLang="en-US" sz="1400" dirty="0">
                <a:latin typeface="BIZ UDPゴシック" panose="020B0400000000000000" pitchFamily="50" charset="-128"/>
                <a:ea typeface="BIZ UDPゴシック" panose="020B0400000000000000" pitchFamily="50" charset="-128"/>
              </a:rPr>
              <a:t>次元構造を解析する研究が紹介されている。</a:t>
            </a:r>
          </a:p>
        </p:txBody>
      </p:sp>
      <p:pic>
        <p:nvPicPr>
          <p:cNvPr id="7" name="Picture 2" descr="図1">
            <a:extLst>
              <a:ext uri="{FF2B5EF4-FFF2-40B4-BE49-F238E27FC236}">
                <a16:creationId xmlns:a16="http://schemas.microsoft.com/office/drawing/2014/main" id="{FE04F980-6151-45BE-B7F4-A08729395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68" y="1453309"/>
            <a:ext cx="6903390" cy="44141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1BE5ED41-E163-2579-FC91-2EE00D380A95}"/>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Transformer</a:t>
            </a:r>
            <a:r>
              <a:rPr kumimoji="1" lang="ja-JP" altLang="en-US" sz="2400" b="1" dirty="0">
                <a:latin typeface="BIZ UDPゴシック" panose="020B0400000000000000" pitchFamily="50" charset="-128"/>
                <a:ea typeface="BIZ UDPゴシック" panose="020B0400000000000000" pitchFamily="50" charset="-128"/>
              </a:rPr>
              <a:t>を利用した</a:t>
            </a:r>
            <a:r>
              <a:rPr kumimoji="1" lang="en-US" altLang="ja-JP" sz="2400" b="1" dirty="0">
                <a:latin typeface="BIZ UDPゴシック" panose="020B0400000000000000" pitchFamily="50" charset="-128"/>
                <a:ea typeface="BIZ UDPゴシック" panose="020B0400000000000000" pitchFamily="50" charset="-128"/>
              </a:rPr>
              <a:t>RNA</a:t>
            </a:r>
            <a:r>
              <a:rPr kumimoji="1" lang="ja-JP" altLang="en-US" sz="2400" b="1" dirty="0">
                <a:latin typeface="BIZ UDPゴシック" panose="020B0400000000000000" pitchFamily="50" charset="-128"/>
                <a:ea typeface="BIZ UDPゴシック" panose="020B0400000000000000" pitchFamily="50" charset="-128"/>
              </a:rPr>
              <a:t>構造解析</a:t>
            </a:r>
          </a:p>
        </p:txBody>
      </p:sp>
    </p:spTree>
    <p:extLst>
      <p:ext uri="{BB962C8B-B14F-4D97-AF65-F5344CB8AC3E}">
        <p14:creationId xmlns:p14="http://schemas.microsoft.com/office/powerpoint/2010/main" val="3995801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A8344D-BB1A-6F5E-0E30-4829231FE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6"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0546">
            <a:off x="247690" y="596576"/>
            <a:ext cx="2452605" cy="245260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rPr>
              <a:t>ポチッ</a:t>
            </a: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84627">
            <a:off x="990826" y="3091891"/>
            <a:ext cx="10137322" cy="830997"/>
          </a:xfrm>
          <a:prstGeom prst="rect">
            <a:avLst/>
          </a:prstGeom>
          <a:solidFill>
            <a:schemeClr val="accent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最後にアンケートにご協力下さい！</a:t>
            </a:r>
          </a:p>
        </p:txBody>
      </p:sp>
      <p:pic>
        <p:nvPicPr>
          <p:cNvPr id="4" name="Picture 8" descr="QRコードが表示されたスマートフォンのイラスト">
            <a:extLst>
              <a:ext uri="{FF2B5EF4-FFF2-40B4-BE49-F238E27FC236}">
                <a16:creationId xmlns:a16="http://schemas.microsoft.com/office/drawing/2014/main" id="{D276F7AF-67D8-312F-FDFA-61850593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678" y="195436"/>
            <a:ext cx="1688937" cy="287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DE5BA28D-BED2-BC1D-DD40-5633525766E6}"/>
              </a:ext>
            </a:extLst>
          </p:cNvPr>
          <p:cNvPicPr>
            <a:picLocks noChangeAspect="1"/>
          </p:cNvPicPr>
          <p:nvPr/>
        </p:nvPicPr>
        <p:blipFill>
          <a:blip r:embed="rId2"/>
          <a:stretch>
            <a:fillRect/>
          </a:stretch>
        </p:blipFill>
        <p:spPr>
          <a:xfrm>
            <a:off x="40236" y="2068945"/>
            <a:ext cx="4725088" cy="4779819"/>
          </a:xfrm>
          <a:prstGeom prst="rect">
            <a:avLst/>
          </a:prstGeom>
        </p:spPr>
      </p:pic>
      <p:sp>
        <p:nvSpPr>
          <p:cNvPr id="3" name="正方形/長方形 2">
            <a:extLst>
              <a:ext uri="{FF2B5EF4-FFF2-40B4-BE49-F238E27FC236}">
                <a16:creationId xmlns:a16="http://schemas.microsoft.com/office/drawing/2014/main" id="{08847852-0ACF-3BDF-9CE4-8156CDBC0C1A}"/>
              </a:ext>
            </a:extLst>
          </p:cNvPr>
          <p:cNvSpPr/>
          <p:nvPr/>
        </p:nvSpPr>
        <p:spPr>
          <a:xfrm>
            <a:off x="1" y="1"/>
            <a:ext cx="12191999" cy="2022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0" b="1" dirty="0">
                <a:latin typeface="Arial Rounded MT Bold" panose="020F0704030504030204" pitchFamily="34" charset="0"/>
                <a:ea typeface="BIZ UDPゴシック" panose="020B0400000000000000" pitchFamily="50" charset="-128"/>
              </a:rPr>
              <a:t>AlphaMissense</a:t>
            </a:r>
            <a:endParaRPr kumimoji="1" lang="ja-JP" altLang="en-US" sz="8000" b="1" dirty="0">
              <a:latin typeface="Arial Rounded MT Bold" panose="020F0704030504030204" pitchFamily="34" charset="0"/>
              <a:ea typeface="BIZ UDPゴシック" panose="020B0400000000000000" pitchFamily="50" charset="-128"/>
            </a:endParaRPr>
          </a:p>
          <a:p>
            <a:pPr algn="ctr"/>
            <a:r>
              <a:rPr kumimoji="1" lang="ja-JP" altLang="en-US" sz="6000" dirty="0">
                <a:solidFill>
                  <a:schemeClr val="accent6">
                    <a:lumMod val="40000"/>
                    <a:lumOff val="60000"/>
                  </a:schemeClr>
                </a:solidFill>
                <a:latin typeface="Arial Rounded MT Bold" panose="020F0704030504030204" pitchFamily="34" charset="0"/>
                <a:ea typeface="BIZ UDPゴシック" panose="020B0400000000000000" pitchFamily="50" charset="-128"/>
              </a:rPr>
              <a:t>タンパク質異常による疾病予測</a:t>
            </a:r>
          </a:p>
        </p:txBody>
      </p:sp>
      <p:pic>
        <p:nvPicPr>
          <p:cNvPr id="9" name="図 8">
            <a:extLst>
              <a:ext uri="{FF2B5EF4-FFF2-40B4-BE49-F238E27FC236}">
                <a16:creationId xmlns:a16="http://schemas.microsoft.com/office/drawing/2014/main" id="{8AF0A146-F78C-D3B2-0C3F-A154DDF164A1}"/>
              </a:ext>
            </a:extLst>
          </p:cNvPr>
          <p:cNvPicPr>
            <a:picLocks noChangeAspect="1"/>
          </p:cNvPicPr>
          <p:nvPr/>
        </p:nvPicPr>
        <p:blipFill>
          <a:blip r:embed="rId3"/>
          <a:stretch>
            <a:fillRect/>
          </a:stretch>
        </p:blipFill>
        <p:spPr>
          <a:xfrm>
            <a:off x="4841304" y="2599606"/>
            <a:ext cx="7282752" cy="3930503"/>
          </a:xfrm>
          <a:prstGeom prst="rect">
            <a:avLst/>
          </a:prstGeom>
          <a:ln>
            <a:noFill/>
          </a:ln>
        </p:spPr>
      </p:pic>
      <p:sp>
        <p:nvSpPr>
          <p:cNvPr id="7" name="テキスト ボックス 6">
            <a:extLst>
              <a:ext uri="{FF2B5EF4-FFF2-40B4-BE49-F238E27FC236}">
                <a16:creationId xmlns:a16="http://schemas.microsoft.com/office/drawing/2014/main" id="{43363683-FA74-7CAD-3740-C30B0462D430}"/>
              </a:ext>
            </a:extLst>
          </p:cNvPr>
          <p:cNvSpPr txBox="1"/>
          <p:nvPr/>
        </p:nvSpPr>
        <p:spPr>
          <a:xfrm>
            <a:off x="3732814" y="6602543"/>
            <a:ext cx="5318822" cy="246221"/>
          </a:xfrm>
          <a:prstGeom prst="rect">
            <a:avLst/>
          </a:prstGeom>
          <a:noFill/>
        </p:spPr>
        <p:txBody>
          <a:bodyPr wrap="square">
            <a:spAutoFit/>
          </a:bodyPr>
          <a:lstStyle/>
          <a:p>
            <a:pPr algn="ctr"/>
            <a:r>
              <a:rPr lang="ja-JP" altLang="en-US" sz="1000" dirty="0">
                <a:latin typeface="BIZ UDPゴシック" panose="020B0400000000000000" pitchFamily="50" charset="-128"/>
                <a:ea typeface="BIZ UDPゴシック" panose="020B0400000000000000" pitchFamily="50" charset="-128"/>
              </a:rPr>
              <a:t>（出典）</a:t>
            </a:r>
            <a:r>
              <a:rPr lang="en-US" altLang="ja-JP" sz="1000" dirty="0">
                <a:solidFill>
                  <a:srgbClr val="C00000"/>
                </a:solidFill>
                <a:latin typeface="BIZ UDPゴシック" panose="020B0400000000000000" pitchFamily="50" charset="-128"/>
                <a:ea typeface="BIZ UDPゴシック" panose="020B0400000000000000" pitchFamily="50" charset="-128"/>
              </a:rPr>
              <a:t>https://www.science.org/doi/10.1126/science.adg7492</a:t>
            </a:r>
            <a:endParaRPr lang="ja-JP" altLang="en-US" sz="10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49541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436E5FC-C394-B525-4892-3EF0875E6846}"/>
              </a:ext>
            </a:extLst>
          </p:cNvPr>
          <p:cNvPicPr>
            <a:picLocks noChangeAspect="1"/>
          </p:cNvPicPr>
          <p:nvPr/>
        </p:nvPicPr>
        <p:blipFill>
          <a:blip r:embed="rId2"/>
          <a:stretch>
            <a:fillRect/>
          </a:stretch>
        </p:blipFill>
        <p:spPr>
          <a:xfrm>
            <a:off x="83123" y="476193"/>
            <a:ext cx="12016508" cy="6297703"/>
          </a:xfrm>
          <a:prstGeom prst="rect">
            <a:avLst/>
          </a:prstGeom>
        </p:spPr>
      </p:pic>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AlphaMissense</a:t>
            </a:r>
            <a:r>
              <a:rPr kumimoji="1" lang="ja-JP" altLang="en-US" sz="2400" b="1" dirty="0">
                <a:latin typeface="BIZ UDPゴシック" panose="020B0400000000000000" pitchFamily="50" charset="-128"/>
                <a:ea typeface="BIZ UDPゴシック" panose="020B0400000000000000" pitchFamily="50" charset="-128"/>
              </a:rPr>
              <a:t>のデータベース</a:t>
            </a:r>
          </a:p>
        </p:txBody>
      </p:sp>
      <p:sp>
        <p:nvSpPr>
          <p:cNvPr id="8" name="テキスト ボックス 7">
            <a:extLst>
              <a:ext uri="{FF2B5EF4-FFF2-40B4-BE49-F238E27FC236}">
                <a16:creationId xmlns:a16="http://schemas.microsoft.com/office/drawing/2014/main" id="{F4ABF23B-56C2-521C-1695-682F6E612B04}"/>
              </a:ext>
            </a:extLst>
          </p:cNvPr>
          <p:cNvSpPr txBox="1"/>
          <p:nvPr/>
        </p:nvSpPr>
        <p:spPr>
          <a:xfrm>
            <a:off x="3772096" y="1082283"/>
            <a:ext cx="3580049" cy="261610"/>
          </a:xfrm>
          <a:prstGeom prst="rect">
            <a:avLst/>
          </a:prstGeom>
          <a:solidFill>
            <a:srgbClr val="FFC000"/>
          </a:solid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（出典）</a:t>
            </a:r>
            <a:r>
              <a:rPr lang="en-US" altLang="ja-JP" sz="1100" dirty="0">
                <a:latin typeface="BIZ UDPゴシック" panose="020B0400000000000000" pitchFamily="50" charset="-128"/>
                <a:ea typeface="BIZ UDPゴシック" panose="020B0400000000000000" pitchFamily="50" charset="-128"/>
              </a:rPr>
              <a:t>https://zenodo.org/records/8208688</a:t>
            </a:r>
            <a:endParaRPr lang="ja-JP" altLang="en-US" sz="11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E8C894F4-8A8B-3527-B5CE-8B08282C3B63}"/>
              </a:ext>
            </a:extLst>
          </p:cNvPr>
          <p:cNvSpPr txBox="1"/>
          <p:nvPr/>
        </p:nvSpPr>
        <p:spPr>
          <a:xfrm rot="420815">
            <a:off x="2752436" y="1965522"/>
            <a:ext cx="5428674" cy="276999"/>
          </a:xfrm>
          <a:prstGeom prst="rect">
            <a:avLst/>
          </a:prstGeom>
          <a:noFill/>
        </p:spPr>
        <p:txBody>
          <a:bodyPr wrap="square">
            <a:spAutoFit/>
          </a:bodyPr>
          <a:lstStyle/>
          <a:p>
            <a:pPr algn="ctr"/>
            <a:r>
              <a:rPr lang="en-US" altLang="ja-JP" sz="1200" b="0" i="0" dirty="0">
                <a:solidFill>
                  <a:srgbClr val="C00000"/>
                </a:solidFill>
                <a:effectLst/>
                <a:latin typeface="BIZ UDPゴシック" panose="020B0400000000000000" pitchFamily="50" charset="-128"/>
                <a:ea typeface="BIZ UDPゴシック" panose="020B0400000000000000" pitchFamily="50" charset="-128"/>
              </a:rPr>
              <a:t>AlphaMissense</a:t>
            </a:r>
            <a:r>
              <a:rPr lang="ja-JP" altLang="en-US" sz="1200" b="0" i="0" dirty="0">
                <a:solidFill>
                  <a:srgbClr val="C00000"/>
                </a:solidFill>
                <a:effectLst/>
                <a:latin typeface="BIZ UDPゴシック" panose="020B0400000000000000" pitchFamily="50" charset="-128"/>
                <a:ea typeface="BIZ UDPゴシック" panose="020B0400000000000000" pitchFamily="50" charset="-128"/>
              </a:rPr>
              <a:t>は、</a:t>
            </a:r>
            <a:r>
              <a:rPr lang="en-US" altLang="ja-JP" sz="1200" b="0" i="0" dirty="0">
                <a:solidFill>
                  <a:srgbClr val="C00000"/>
                </a:solidFill>
                <a:effectLst/>
                <a:latin typeface="BIZ UDPゴシック" panose="020B0400000000000000" pitchFamily="50" charset="-128"/>
                <a:ea typeface="BIZ UDPゴシック" panose="020B0400000000000000" pitchFamily="50" charset="-128"/>
              </a:rPr>
              <a:t>7100</a:t>
            </a:r>
            <a:r>
              <a:rPr lang="ja-JP" altLang="en-US" sz="1200" b="0" i="0" dirty="0">
                <a:solidFill>
                  <a:srgbClr val="C00000"/>
                </a:solidFill>
                <a:effectLst/>
                <a:latin typeface="BIZ UDPゴシック" panose="020B0400000000000000" pitchFamily="50" charset="-128"/>
                <a:ea typeface="BIZ UDPゴシック" panose="020B0400000000000000" pitchFamily="50" charset="-128"/>
              </a:rPr>
              <a:t>万種類のミスセンス変異の</a:t>
            </a:r>
            <a:r>
              <a:rPr lang="en-US" altLang="ja-JP" sz="1200" b="0" i="0" dirty="0">
                <a:solidFill>
                  <a:srgbClr val="C00000"/>
                </a:solidFill>
                <a:effectLst/>
                <a:latin typeface="BIZ UDPゴシック" panose="020B0400000000000000" pitchFamily="50" charset="-128"/>
                <a:ea typeface="BIZ UDPゴシック" panose="020B0400000000000000" pitchFamily="50" charset="-128"/>
              </a:rPr>
              <a:t>89</a:t>
            </a:r>
            <a:r>
              <a:rPr lang="ja-JP" altLang="en-US" sz="1200" b="0" i="0" dirty="0">
                <a:solidFill>
                  <a:srgbClr val="C00000"/>
                </a:solidFill>
                <a:effectLst/>
                <a:latin typeface="BIZ UDPゴシック" panose="020B0400000000000000" pitchFamily="50" charset="-128"/>
                <a:ea typeface="BIZ UDPゴシック" panose="020B0400000000000000" pitchFamily="50" charset="-128"/>
              </a:rPr>
              <a:t>％を分類可能。</a:t>
            </a:r>
            <a:endParaRPr lang="ja-JP" altLang="en-US" sz="12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00669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70852AB-90B6-4C8C-0CA4-EF00B9C831C8}"/>
              </a:ext>
            </a:extLst>
          </p:cNvPr>
          <p:cNvPicPr>
            <a:picLocks noChangeAspect="1"/>
          </p:cNvPicPr>
          <p:nvPr/>
        </p:nvPicPr>
        <p:blipFill>
          <a:blip r:embed="rId2"/>
          <a:stretch>
            <a:fillRect/>
          </a:stretch>
        </p:blipFill>
        <p:spPr>
          <a:xfrm>
            <a:off x="0" y="461723"/>
            <a:ext cx="12192000" cy="6399248"/>
          </a:xfrm>
          <a:prstGeom prst="rect">
            <a:avLst/>
          </a:prstGeom>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Sir</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err="1">
                <a:latin typeface="BIZ UDPゴシック" panose="020B0400000000000000" pitchFamily="50" charset="-128"/>
                <a:ea typeface="BIZ UDPゴシック" panose="020B0400000000000000" pitchFamily="50" charset="-128"/>
              </a:rPr>
              <a:t>Demis</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a:latin typeface="BIZ UDPゴシック" panose="020B0400000000000000" pitchFamily="50" charset="-128"/>
                <a:ea typeface="BIZ UDPゴシック" panose="020B0400000000000000" pitchFamily="50" charset="-128"/>
              </a:rPr>
              <a:t>Hassabis</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19927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69495" y="-51498"/>
            <a:ext cx="15303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游ゴシック"/>
                <a:cs typeface="游ゴシック"/>
              </a:rPr>
              <a:t>8</a:t>
            </a:r>
            <a:endParaRPr sz="1800">
              <a:latin typeface="游ゴシック"/>
              <a:cs typeface="游ゴシック"/>
            </a:endParaRPr>
          </a:p>
        </p:txBody>
      </p:sp>
      <p:grpSp>
        <p:nvGrpSpPr>
          <p:cNvPr id="6" name="object 6"/>
          <p:cNvGrpSpPr/>
          <p:nvPr/>
        </p:nvGrpSpPr>
        <p:grpSpPr>
          <a:xfrm>
            <a:off x="1814512" y="4092889"/>
            <a:ext cx="7210425" cy="2505075"/>
            <a:chOff x="385762" y="1576323"/>
            <a:chExt cx="7210425" cy="2505075"/>
          </a:xfrm>
        </p:grpSpPr>
        <p:pic>
          <p:nvPicPr>
            <p:cNvPr id="7" name="object 7"/>
            <p:cNvPicPr/>
            <p:nvPr/>
          </p:nvPicPr>
          <p:blipFill>
            <a:blip r:embed="rId2" cstate="print"/>
            <a:stretch>
              <a:fillRect/>
            </a:stretch>
          </p:blipFill>
          <p:spPr>
            <a:xfrm>
              <a:off x="491460" y="1809749"/>
              <a:ext cx="6795164" cy="1945670"/>
            </a:xfrm>
            <a:prstGeom prst="rect">
              <a:avLst/>
            </a:prstGeom>
          </p:spPr>
        </p:pic>
        <p:sp>
          <p:nvSpPr>
            <p:cNvPr id="8" name="object 8"/>
            <p:cNvSpPr/>
            <p:nvPr/>
          </p:nvSpPr>
          <p:spPr>
            <a:xfrm>
              <a:off x="385762" y="1576323"/>
              <a:ext cx="7210425" cy="2505075"/>
            </a:xfrm>
            <a:custGeom>
              <a:avLst/>
              <a:gdLst/>
              <a:ahLst/>
              <a:cxnLst/>
              <a:rect l="l" t="t" r="r" b="b"/>
              <a:pathLst>
                <a:path w="7210425" h="2505075">
                  <a:moveTo>
                    <a:pt x="0" y="2505075"/>
                  </a:moveTo>
                  <a:lnTo>
                    <a:pt x="7210425" y="2505075"/>
                  </a:lnTo>
                  <a:lnTo>
                    <a:pt x="7210425" y="0"/>
                  </a:lnTo>
                  <a:lnTo>
                    <a:pt x="0" y="0"/>
                  </a:lnTo>
                  <a:lnTo>
                    <a:pt x="0" y="2505075"/>
                  </a:lnTo>
                  <a:close/>
                </a:path>
              </a:pathLst>
            </a:custGeom>
            <a:ln w="12700">
              <a:solidFill>
                <a:srgbClr val="000000"/>
              </a:solidFill>
              <a:prstDash val="sysDash"/>
            </a:ln>
          </p:spPr>
          <p:txBody>
            <a:bodyPr wrap="square" lIns="0" tIns="0" rIns="0" bIns="0" rtlCol="0"/>
            <a:lstStyle/>
            <a:p>
              <a:endParaRPr dirty="0"/>
            </a:p>
          </p:txBody>
        </p:sp>
      </p:grpSp>
      <p:sp>
        <p:nvSpPr>
          <p:cNvPr id="14" name="正方形/長方形 13">
            <a:extLst>
              <a:ext uri="{FF2B5EF4-FFF2-40B4-BE49-F238E27FC236}">
                <a16:creationId xmlns:a16="http://schemas.microsoft.com/office/drawing/2014/main" id="{758CCEC9-80D9-C4F4-D54F-97E03FBE56BA}"/>
              </a:ext>
            </a:extLst>
          </p:cNvPr>
          <p:cNvSpPr/>
          <p:nvPr/>
        </p:nvSpPr>
        <p:spPr>
          <a:xfrm>
            <a:off x="-1" y="0"/>
            <a:ext cx="12191999" cy="468043"/>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4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400" dirty="0">
                <a:latin typeface="BIZ UDPゴシック" panose="020B0400000000000000" pitchFamily="50" charset="-128"/>
                <a:ea typeface="BIZ UDPゴシック" panose="020B0400000000000000" pitchFamily="50" charset="-128"/>
                <a:cs typeface="Shrikhand" panose="02000000000000000000" pitchFamily="2" charset="0"/>
              </a:rPr>
              <a:t>の仕組み</a:t>
            </a:r>
            <a:endParaRPr kumimoji="1" lang="ja-JP" altLang="en-US" sz="24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
        <p:nvSpPr>
          <p:cNvPr id="2" name="四角形: 角を丸くする 1">
            <a:extLst>
              <a:ext uri="{FF2B5EF4-FFF2-40B4-BE49-F238E27FC236}">
                <a16:creationId xmlns:a16="http://schemas.microsoft.com/office/drawing/2014/main" id="{F0F05997-4407-5F55-9756-C0E98F0432DD}"/>
              </a:ext>
            </a:extLst>
          </p:cNvPr>
          <p:cNvSpPr/>
          <p:nvPr/>
        </p:nvSpPr>
        <p:spPr>
          <a:xfrm>
            <a:off x="711200" y="1397000"/>
            <a:ext cx="2717800" cy="2261960"/>
          </a:xfrm>
          <a:prstGeom prst="roundRect">
            <a:avLst/>
          </a:prstGeom>
          <a:solidFill>
            <a:srgbClr val="FFC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tx1"/>
                </a:solidFill>
                <a:latin typeface="BIZ UDPゴシック" panose="020B0400000000000000" pitchFamily="50" charset="-128"/>
                <a:ea typeface="BIZ UDPゴシック" panose="020B0400000000000000" pitchFamily="50" charset="-128"/>
              </a:rPr>
              <a:t>データ入力</a:t>
            </a:r>
            <a:endParaRPr kumimoji="1" lang="en-US" altLang="ja-JP" sz="2800" b="1"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データ変換</a:t>
            </a:r>
          </a:p>
        </p:txBody>
      </p:sp>
      <p:sp>
        <p:nvSpPr>
          <p:cNvPr id="12" name="四角形: 角を丸くする 11">
            <a:extLst>
              <a:ext uri="{FF2B5EF4-FFF2-40B4-BE49-F238E27FC236}">
                <a16:creationId xmlns:a16="http://schemas.microsoft.com/office/drawing/2014/main" id="{3D1263FB-2EC2-DD5B-A40A-999193E9888F}"/>
              </a:ext>
            </a:extLst>
          </p:cNvPr>
          <p:cNvSpPr/>
          <p:nvPr/>
        </p:nvSpPr>
        <p:spPr>
          <a:xfrm>
            <a:off x="4318000" y="1397000"/>
            <a:ext cx="2990850" cy="2261960"/>
          </a:xfrm>
          <a:prstGeom prst="roundRect">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BIZ UDPゴシック" panose="020B0400000000000000" pitchFamily="50" charset="-128"/>
                <a:ea typeface="BIZ UDPゴシック" panose="020B0400000000000000" pitchFamily="50" charset="-128"/>
              </a:rPr>
              <a:t>Transformer</a:t>
            </a:r>
          </a:p>
          <a:p>
            <a:pPr algn="ctr"/>
            <a:r>
              <a:rPr kumimoji="1" lang="en-US" altLang="ja-JP" sz="2800" b="1" dirty="0">
                <a:solidFill>
                  <a:schemeClr val="tx1"/>
                </a:solidFill>
                <a:latin typeface="BIZ UDPゴシック" panose="020B0400000000000000" pitchFamily="50" charset="-128"/>
                <a:ea typeface="BIZ UDPゴシック" panose="020B0400000000000000" pitchFamily="50" charset="-128"/>
              </a:rPr>
              <a:t>【</a:t>
            </a:r>
            <a:r>
              <a:rPr kumimoji="1" lang="en-US" altLang="ja-JP" sz="2800" b="1" dirty="0" err="1">
                <a:solidFill>
                  <a:schemeClr val="tx1"/>
                </a:solidFill>
                <a:latin typeface="BIZ UDPゴシック" panose="020B0400000000000000" pitchFamily="50" charset="-128"/>
                <a:ea typeface="BIZ UDPゴシック" panose="020B0400000000000000" pitchFamily="50" charset="-128"/>
              </a:rPr>
              <a:t>Evoformer</a:t>
            </a:r>
            <a:r>
              <a:rPr lang="en-US" altLang="ja-JP" sz="2800" b="1" dirty="0">
                <a:solidFill>
                  <a:schemeClr val="tx1"/>
                </a:solidFill>
                <a:latin typeface="BIZ UDPゴシック" panose="020B0400000000000000" pitchFamily="50" charset="-128"/>
                <a:ea typeface="BIZ UDPゴシック" panose="020B0400000000000000" pitchFamily="50" charset="-128"/>
              </a:rPr>
              <a:t>】</a:t>
            </a:r>
            <a:endParaRPr kumimoji="1" lang="en-US" altLang="ja-JP" sz="2800" b="1"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a:t>
            </a:r>
            <a:endParaRPr kumimoji="1" lang="en-US" altLang="ja-JP" sz="2800" b="1"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2800" b="1" dirty="0">
                <a:solidFill>
                  <a:schemeClr val="tx1"/>
                </a:solidFill>
                <a:latin typeface="BIZ UDPゴシック" panose="020B0400000000000000" pitchFamily="50" charset="-128"/>
                <a:ea typeface="BIZ UDPゴシック" panose="020B0400000000000000" pitchFamily="50" charset="-128"/>
              </a:rPr>
              <a:t>（</a:t>
            </a:r>
            <a:r>
              <a:rPr lang="en-US" altLang="ja-JP" sz="2800" b="1" dirty="0" err="1">
                <a:solidFill>
                  <a:schemeClr val="tx1"/>
                </a:solidFill>
                <a:latin typeface="BIZ UDPゴシック" panose="020B0400000000000000" pitchFamily="50" charset="-128"/>
                <a:ea typeface="BIZ UDPゴシック" panose="020B0400000000000000" pitchFamily="50" charset="-128"/>
              </a:rPr>
              <a:t>Pairformer</a:t>
            </a:r>
            <a:r>
              <a:rPr lang="ja-JP" altLang="en-US" sz="2800" b="1" dirty="0">
                <a:solidFill>
                  <a:schemeClr val="tx1"/>
                </a:solidFill>
                <a:latin typeface="BIZ UDPゴシック" panose="020B0400000000000000" pitchFamily="50" charset="-128"/>
                <a:ea typeface="BIZ UDPゴシック" panose="020B0400000000000000" pitchFamily="50" charset="-128"/>
              </a:rPr>
              <a:t>）</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BA4BF1DB-9973-7F16-A507-411E6F9F8C35}"/>
              </a:ext>
            </a:extLst>
          </p:cNvPr>
          <p:cNvSpPr/>
          <p:nvPr/>
        </p:nvSpPr>
        <p:spPr>
          <a:xfrm>
            <a:off x="8356600" y="1397000"/>
            <a:ext cx="2990850" cy="2261960"/>
          </a:xfrm>
          <a:prstGeom prst="roundRect">
            <a:avLst/>
          </a:prstGeom>
          <a:solidFill>
            <a:schemeClr val="accent5">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tx1"/>
                </a:solidFill>
                <a:latin typeface="BIZ UDPゴシック" panose="020B0400000000000000" pitchFamily="50" charset="-128"/>
                <a:ea typeface="BIZ UDPゴシック" panose="020B0400000000000000" pitchFamily="50" charset="-128"/>
              </a:rPr>
              <a:t>拡散モデル</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cxnSp>
        <p:nvCxnSpPr>
          <p:cNvPr id="16" name="直線矢印コネクタ 15">
            <a:extLst>
              <a:ext uri="{FF2B5EF4-FFF2-40B4-BE49-F238E27FC236}">
                <a16:creationId xmlns:a16="http://schemas.microsoft.com/office/drawing/2014/main" id="{51524C90-173F-C013-990D-CB52886E8C65}"/>
              </a:ext>
            </a:extLst>
          </p:cNvPr>
          <p:cNvCxnSpPr>
            <a:stCxn id="2" idx="2"/>
          </p:cNvCxnSpPr>
          <p:nvPr/>
        </p:nvCxnSpPr>
        <p:spPr>
          <a:xfrm>
            <a:off x="2070100" y="3658960"/>
            <a:ext cx="241300" cy="6673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4048C10A-4B4E-842B-1974-459180EC82F6}"/>
              </a:ext>
            </a:extLst>
          </p:cNvPr>
          <p:cNvCxnSpPr>
            <a:stCxn id="12" idx="2"/>
          </p:cNvCxnSpPr>
          <p:nvPr/>
        </p:nvCxnSpPr>
        <p:spPr>
          <a:xfrm flipH="1">
            <a:off x="5670550" y="3658960"/>
            <a:ext cx="142875" cy="1268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41159972-8A1D-E070-4067-EB8FAF662D4A}"/>
              </a:ext>
            </a:extLst>
          </p:cNvPr>
          <p:cNvCxnSpPr>
            <a:stCxn id="13" idx="2"/>
          </p:cNvCxnSpPr>
          <p:nvPr/>
        </p:nvCxnSpPr>
        <p:spPr>
          <a:xfrm flipH="1">
            <a:off x="8715374" y="3658960"/>
            <a:ext cx="1136651" cy="1497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81E6CE97-9EB3-3757-306E-33F4D810B5D0}"/>
              </a:ext>
            </a:extLst>
          </p:cNvPr>
          <p:cNvSpPr txBox="1"/>
          <p:nvPr/>
        </p:nvSpPr>
        <p:spPr>
          <a:xfrm>
            <a:off x="-2" y="609356"/>
            <a:ext cx="12255501" cy="646331"/>
          </a:xfrm>
          <a:prstGeom prst="rect">
            <a:avLst/>
          </a:prstGeom>
          <a:noFill/>
        </p:spPr>
        <p:txBody>
          <a:bodyPr wrap="square">
            <a:spAutoFit/>
          </a:bodyPr>
          <a:lstStyle/>
          <a:p>
            <a:pPr algn="ctr"/>
            <a:r>
              <a:rPr lang="en-US" altLang="ja-JP" b="0" i="0" dirty="0">
                <a:solidFill>
                  <a:srgbClr val="253947"/>
                </a:solidFill>
                <a:effectLst/>
                <a:latin typeface="Noto Sans JP" panose="020B0200000000000000" pitchFamily="50" charset="-128"/>
                <a:ea typeface="Noto Sans JP" panose="020B0200000000000000" pitchFamily="50" charset="-128"/>
              </a:rPr>
              <a:t>AlphaFold3</a:t>
            </a:r>
            <a:r>
              <a:rPr lang="ja-JP" altLang="en-US" b="0" i="0" dirty="0">
                <a:solidFill>
                  <a:srgbClr val="253947"/>
                </a:solidFill>
                <a:effectLst/>
                <a:latin typeface="Noto Sans JP" panose="020B0200000000000000" pitchFamily="50" charset="-128"/>
                <a:ea typeface="Noto Sans JP" panose="020B0200000000000000" pitchFamily="50" charset="-128"/>
              </a:rPr>
              <a:t>は、</a:t>
            </a:r>
            <a:r>
              <a:rPr lang="en-US" altLang="ja-JP" b="0" i="0" dirty="0">
                <a:solidFill>
                  <a:srgbClr val="253947"/>
                </a:solidFill>
                <a:effectLst/>
                <a:latin typeface="Noto Sans JP" panose="020B0200000000000000" pitchFamily="50" charset="-128"/>
                <a:ea typeface="Noto Sans JP" panose="020B0200000000000000" pitchFamily="50" charset="-128"/>
              </a:rPr>
              <a:t>Transformer</a:t>
            </a:r>
            <a:r>
              <a:rPr lang="ja-JP" altLang="en-US" b="0" i="0" dirty="0">
                <a:solidFill>
                  <a:srgbClr val="253947"/>
                </a:solidFill>
                <a:effectLst/>
                <a:latin typeface="Noto Sans JP" panose="020B0200000000000000" pitchFamily="50" charset="-128"/>
                <a:ea typeface="Noto Sans JP" panose="020B0200000000000000" pitchFamily="50" charset="-128"/>
              </a:rPr>
              <a:t>と</a:t>
            </a:r>
            <a:r>
              <a:rPr lang="en-US" altLang="ja-JP" b="0" i="0" dirty="0">
                <a:solidFill>
                  <a:srgbClr val="253947"/>
                </a:solidFill>
                <a:effectLst/>
                <a:latin typeface="Noto Sans JP" panose="020B0200000000000000" pitchFamily="50" charset="-128"/>
                <a:ea typeface="Noto Sans JP" panose="020B0200000000000000" pitchFamily="50" charset="-128"/>
              </a:rPr>
              <a:t>Diffusion model</a:t>
            </a:r>
            <a:r>
              <a:rPr lang="ja-JP" altLang="en-US" b="0" i="0" dirty="0">
                <a:solidFill>
                  <a:srgbClr val="253947"/>
                </a:solidFill>
                <a:effectLst/>
                <a:latin typeface="Noto Sans JP" panose="020B0200000000000000" pitchFamily="50" charset="-128"/>
                <a:ea typeface="Noto Sans JP" panose="020B0200000000000000" pitchFamily="50" charset="-128"/>
              </a:rPr>
              <a:t>（拡張モデル）を組み合わせたツール。</a:t>
            </a:r>
            <a:endParaRPr lang="en-US" altLang="ja-JP" b="0" i="0" dirty="0">
              <a:solidFill>
                <a:srgbClr val="253947"/>
              </a:solidFill>
              <a:effectLst/>
              <a:latin typeface="Noto Sans JP" panose="020B0200000000000000" pitchFamily="50" charset="-128"/>
              <a:ea typeface="Noto Sans JP" panose="020B0200000000000000" pitchFamily="50" charset="-128"/>
            </a:endParaRPr>
          </a:p>
          <a:p>
            <a:pPr algn="ctr"/>
            <a:r>
              <a:rPr lang="ja-JP" altLang="en-US" b="0" i="0" dirty="0">
                <a:solidFill>
                  <a:srgbClr val="253947"/>
                </a:solidFill>
                <a:effectLst/>
                <a:latin typeface="Noto Sans JP" panose="020B0200000000000000" pitchFamily="50" charset="-128"/>
                <a:ea typeface="Noto Sans JP" panose="020B0200000000000000" pitchFamily="50" charset="-128"/>
              </a:rPr>
              <a:t>タンパク質データに少しずつノイズを加えた後、ノイズを除去してデータを復元</a:t>
            </a:r>
            <a:r>
              <a:rPr lang="ja-JP" altLang="en-US" dirty="0">
                <a:solidFill>
                  <a:srgbClr val="253947"/>
                </a:solidFill>
                <a:latin typeface="Noto Sans JP" panose="020B0200000000000000" pitchFamily="50" charset="-128"/>
                <a:ea typeface="Noto Sans JP" panose="020B0200000000000000" pitchFamily="50" charset="-128"/>
              </a:rPr>
              <a:t>することを繰り返して学習する。</a:t>
            </a:r>
            <a:endParaRPr lang="ja-JP" altLang="en-US" dirty="0"/>
          </a:p>
        </p:txBody>
      </p:sp>
    </p:spTree>
    <p:extLst>
      <p:ext uri="{BB962C8B-B14F-4D97-AF65-F5344CB8AC3E}">
        <p14:creationId xmlns:p14="http://schemas.microsoft.com/office/powerpoint/2010/main" val="4200780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69495" y="-51498"/>
            <a:ext cx="15303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游ゴシック"/>
                <a:cs typeface="游ゴシック"/>
              </a:rPr>
              <a:t>8</a:t>
            </a:r>
            <a:endParaRPr sz="1800">
              <a:latin typeface="游ゴシック"/>
              <a:cs typeface="游ゴシック"/>
            </a:endParaRPr>
          </a:p>
        </p:txBody>
      </p:sp>
      <p:sp>
        <p:nvSpPr>
          <p:cNvPr id="14" name="正方形/長方形 13">
            <a:extLst>
              <a:ext uri="{FF2B5EF4-FFF2-40B4-BE49-F238E27FC236}">
                <a16:creationId xmlns:a16="http://schemas.microsoft.com/office/drawing/2014/main" id="{758CCEC9-80D9-C4F4-D54F-97E03FBE56BA}"/>
              </a:ext>
            </a:extLst>
          </p:cNvPr>
          <p:cNvSpPr/>
          <p:nvPr/>
        </p:nvSpPr>
        <p:spPr>
          <a:xfrm>
            <a:off x="-1" y="0"/>
            <a:ext cx="12191999" cy="468043"/>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400" dirty="0">
                <a:latin typeface="BIZ UDPゴシック" panose="020B0400000000000000" pitchFamily="50" charset="-128"/>
                <a:ea typeface="BIZ UDPゴシック" panose="020B0400000000000000" pitchFamily="50" charset="-128"/>
                <a:cs typeface="Shrikhand" panose="02000000000000000000" pitchFamily="2" charset="0"/>
              </a:rPr>
              <a:t>Diffusion Model</a:t>
            </a:r>
            <a:r>
              <a:rPr lang="ja-JP" altLang="en-US" sz="2400" dirty="0">
                <a:latin typeface="BIZ UDPゴシック" panose="020B0400000000000000" pitchFamily="50" charset="-128"/>
                <a:ea typeface="BIZ UDPゴシック" panose="020B0400000000000000" pitchFamily="50" charset="-128"/>
                <a:cs typeface="Shrikhand" panose="02000000000000000000" pitchFamily="2" charset="0"/>
              </a:rPr>
              <a:t>（拡散モデル）</a:t>
            </a:r>
            <a:endParaRPr kumimoji="1" lang="ja-JP" altLang="en-US" sz="24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pic>
        <p:nvPicPr>
          <p:cNvPr id="2050" name="Picture 2" descr="Diffusion Model for Generative Image Synthesis">
            <a:extLst>
              <a:ext uri="{FF2B5EF4-FFF2-40B4-BE49-F238E27FC236}">
                <a16:creationId xmlns:a16="http://schemas.microsoft.com/office/drawing/2014/main" id="{BC0DE8F7-89A5-16EB-17CA-67B3B3340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7070"/>
            <a:ext cx="12192000" cy="36290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BC12DFE-C3B0-8EFC-4FB0-9F44A77CEFC8}"/>
              </a:ext>
            </a:extLst>
          </p:cNvPr>
          <p:cNvSpPr txBox="1"/>
          <p:nvPr/>
        </p:nvSpPr>
        <p:spPr>
          <a:xfrm>
            <a:off x="487110" y="931602"/>
            <a:ext cx="11297539" cy="707886"/>
          </a:xfrm>
          <a:prstGeom prst="rect">
            <a:avLst/>
          </a:prstGeom>
          <a:noFill/>
        </p:spPr>
        <p:txBody>
          <a:bodyPr wrap="square">
            <a:spAutoFit/>
          </a:bodyPr>
          <a:lstStyle/>
          <a:p>
            <a:r>
              <a:rPr lang="en-US" altLang="ja-JP" sz="2000" b="1" i="0" dirty="0">
                <a:effectLst/>
                <a:latin typeface="BIZ UDPゴシック" panose="020B0400000000000000" pitchFamily="50" charset="-128"/>
                <a:ea typeface="BIZ UDPゴシック" panose="020B0400000000000000" pitchFamily="50" charset="-128"/>
              </a:rPr>
              <a:t>Diffusion model</a:t>
            </a:r>
            <a:r>
              <a:rPr lang="ja-JP" altLang="en-US" sz="2000" b="0" i="0" dirty="0">
                <a:effectLst/>
                <a:latin typeface="BIZ UDPゴシック" panose="020B0400000000000000" pitchFamily="50" charset="-128"/>
                <a:ea typeface="BIZ UDPゴシック" panose="020B0400000000000000" pitchFamily="50" charset="-128"/>
              </a:rPr>
              <a:t>（拡張モデル）は、元の画像データに少しずつノイズを加えた後、ノイズを除去してデータを復元するというコンセプトを持つ生成モデル。</a:t>
            </a:r>
            <a:endParaRPr lang="ja-JP" altLang="en-US" sz="2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87593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497976"/>
            <a:ext cx="12192000" cy="1862048"/>
          </a:xfrm>
          <a:prstGeom prst="rect">
            <a:avLst/>
          </a:prstGeom>
          <a:noFill/>
        </p:spPr>
        <p:txBody>
          <a:bodyPr wrap="square" rtlCol="0">
            <a:spAutoFit/>
          </a:bodyPr>
          <a:lstStyle/>
          <a:p>
            <a:pPr algn="ctr"/>
            <a:r>
              <a:rPr kumimoji="1" lang="en-US" altLang="ja-JP" sz="11500" b="1" dirty="0" err="1">
                <a:solidFill>
                  <a:schemeClr val="bg1"/>
                </a:solidFill>
                <a:latin typeface="Arial Rounded MT Bold" panose="020F0704030504030204" pitchFamily="34" charset="0"/>
                <a:ea typeface="BIZ UDPゴシック" panose="020B0400000000000000" pitchFamily="50" charset="-128"/>
              </a:rPr>
              <a:t>AlphaProteo</a:t>
            </a:r>
            <a:endParaRPr kumimoji="1" lang="ja-JP" altLang="en-US" sz="11500" b="1" dirty="0">
              <a:solidFill>
                <a:schemeClr val="bg1"/>
              </a:solidFill>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3368108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BAFD-53F2-24CF-A3C6-58101DF844AB}"/>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2F748869-A4B7-8265-656C-A21E3BB09C51}"/>
              </a:ext>
            </a:extLst>
          </p:cNvPr>
          <p:cNvPicPr>
            <a:picLocks noChangeAspect="1"/>
          </p:cNvPicPr>
          <p:nvPr/>
        </p:nvPicPr>
        <p:blipFill>
          <a:blip r:embed="rId2"/>
          <a:stretch>
            <a:fillRect/>
          </a:stretch>
        </p:blipFill>
        <p:spPr>
          <a:xfrm>
            <a:off x="-1" y="382591"/>
            <a:ext cx="7603650" cy="6321520"/>
          </a:xfrm>
          <a:prstGeom prst="rect">
            <a:avLst/>
          </a:prstGeom>
        </p:spPr>
      </p:pic>
      <p:pic>
        <p:nvPicPr>
          <p:cNvPr id="7" name="図 6">
            <a:extLst>
              <a:ext uri="{FF2B5EF4-FFF2-40B4-BE49-F238E27FC236}">
                <a16:creationId xmlns:a16="http://schemas.microsoft.com/office/drawing/2014/main" id="{F6BA90F1-5071-45C9-71A3-2EDFE6DC06BB}"/>
              </a:ext>
            </a:extLst>
          </p:cNvPr>
          <p:cNvPicPr>
            <a:picLocks noChangeAspect="1"/>
          </p:cNvPicPr>
          <p:nvPr/>
        </p:nvPicPr>
        <p:blipFill>
          <a:blip r:embed="rId3"/>
          <a:stretch>
            <a:fillRect/>
          </a:stretch>
        </p:blipFill>
        <p:spPr>
          <a:xfrm>
            <a:off x="10218421" y="4884421"/>
            <a:ext cx="1973580" cy="1973580"/>
          </a:xfrm>
          <a:prstGeom prst="rect">
            <a:avLst/>
          </a:prstGeom>
        </p:spPr>
      </p:pic>
      <p:sp>
        <p:nvSpPr>
          <p:cNvPr id="9" name="テキスト ボックス 8">
            <a:extLst>
              <a:ext uri="{FF2B5EF4-FFF2-40B4-BE49-F238E27FC236}">
                <a16:creationId xmlns:a16="http://schemas.microsoft.com/office/drawing/2014/main" id="{D3CE99E5-5F5D-EE51-C2C4-9FAB386A088E}"/>
              </a:ext>
            </a:extLst>
          </p:cNvPr>
          <p:cNvSpPr txBox="1"/>
          <p:nvPr/>
        </p:nvSpPr>
        <p:spPr>
          <a:xfrm>
            <a:off x="8388" y="6550223"/>
            <a:ext cx="11294379" cy="307777"/>
          </a:xfrm>
          <a:prstGeom prst="rect">
            <a:avLst/>
          </a:prstGeom>
          <a:noFill/>
        </p:spPr>
        <p:txBody>
          <a:bodyPr wrap="square">
            <a:spAutoFit/>
          </a:bodyPr>
          <a:lstStyle/>
          <a:p>
            <a:r>
              <a:rPr lang="tr-TR" altLang="ja-JP" sz="1400" dirty="0">
                <a:solidFill>
                  <a:srgbClr val="C00000"/>
                </a:solidFill>
                <a:latin typeface="Shrikhand" panose="02000000000000000000" pitchFamily="2" charset="0"/>
                <a:cs typeface="Shrikhand" panose="02000000000000000000" pitchFamily="2" charset="0"/>
              </a:rPr>
              <a:t>https://deepmind.google/discover/blog/alphaproteo-generates-novel-proteins-for-biology-and-health-research/</a:t>
            </a:r>
            <a:endParaRPr lang="ja-JP" altLang="en-US" sz="1400" dirty="0">
              <a:solidFill>
                <a:srgbClr val="C00000"/>
              </a:solidFill>
              <a:latin typeface="Shrikhand" panose="02000000000000000000" pitchFamily="2" charset="0"/>
              <a:cs typeface="Shrikhand" panose="02000000000000000000" pitchFamily="2" charset="0"/>
            </a:endParaRPr>
          </a:p>
        </p:txBody>
      </p:sp>
      <p:sp>
        <p:nvSpPr>
          <p:cNvPr id="11" name="テキスト ボックス 10">
            <a:extLst>
              <a:ext uri="{FF2B5EF4-FFF2-40B4-BE49-F238E27FC236}">
                <a16:creationId xmlns:a16="http://schemas.microsoft.com/office/drawing/2014/main" id="{C0D440BC-CA61-37A3-6E14-A356E5A529FA}"/>
              </a:ext>
            </a:extLst>
          </p:cNvPr>
          <p:cNvSpPr txBox="1"/>
          <p:nvPr/>
        </p:nvSpPr>
        <p:spPr>
          <a:xfrm>
            <a:off x="7603649" y="1745100"/>
            <a:ext cx="4499141" cy="3139321"/>
          </a:xfrm>
          <a:prstGeom prst="rect">
            <a:avLst/>
          </a:prstGeom>
          <a:noFill/>
        </p:spPr>
        <p:txBody>
          <a:bodyPr wrap="square">
            <a:spAutoFit/>
          </a:bodyPr>
          <a:lstStyle/>
          <a:p>
            <a:r>
              <a:rPr lang="ja-JP" altLang="en-US" b="0" i="0" dirty="0">
                <a:effectLst/>
                <a:latin typeface="BIZ UDPゴシック" panose="020B0400000000000000" pitchFamily="50" charset="-128"/>
                <a:ea typeface="BIZ UDPゴシック" panose="020B0400000000000000" pitchFamily="50" charset="-128"/>
              </a:rPr>
              <a:t>標的タンパク質（バインダー）と相互作用する予測タンパク質結合構造の図。</a:t>
            </a:r>
            <a:endParaRPr lang="en-US" altLang="ja-JP" b="0" i="0" dirty="0">
              <a:effectLst/>
              <a:latin typeface="BIZ UDPゴシック" panose="020B0400000000000000" pitchFamily="50" charset="-128"/>
              <a:ea typeface="BIZ UDPゴシック" panose="020B0400000000000000" pitchFamily="50" charset="-128"/>
            </a:endParaRPr>
          </a:p>
          <a:p>
            <a:endParaRPr lang="en-US" altLang="ja-JP" b="0" i="0" dirty="0">
              <a:effectLst/>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青色が</a:t>
            </a:r>
            <a:r>
              <a:rPr lang="en-US" altLang="ja-JP" b="0" i="0" dirty="0" err="1">
                <a:effectLst/>
                <a:latin typeface="BIZ UDPゴシック" panose="020B0400000000000000" pitchFamily="50" charset="-128"/>
                <a:ea typeface="BIZ UDPゴシック" panose="020B0400000000000000" pitchFamily="50" charset="-128"/>
              </a:rPr>
              <a:t>AlphaProteo</a:t>
            </a:r>
            <a:r>
              <a:rPr lang="ja-JP" altLang="en-US" b="0" i="0" dirty="0">
                <a:effectLst/>
                <a:latin typeface="BIZ UDPゴシック" panose="020B0400000000000000" pitchFamily="50" charset="-128"/>
                <a:ea typeface="BIZ UDPゴシック" panose="020B0400000000000000" pitchFamily="50" charset="-128"/>
              </a:rPr>
              <a:t>によって生成された予測されたタンパク質バインダー構造で、ターゲットタンパク質に結合するように設計されている。</a:t>
            </a:r>
            <a:endParaRPr lang="en-US" altLang="ja-JP" b="0" i="0" dirty="0">
              <a:effectLst/>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黄色で示されているのは標的タンパク質。特に</a:t>
            </a:r>
            <a:r>
              <a:rPr lang="en-US" altLang="ja-JP" b="0" i="0" dirty="0">
                <a:effectLst/>
                <a:latin typeface="BIZ UDPゴシック" panose="020B0400000000000000" pitchFamily="50" charset="-128"/>
                <a:ea typeface="BIZ UDPゴシック" panose="020B0400000000000000" pitchFamily="50" charset="-128"/>
              </a:rPr>
              <a:t>SARS-CoV-2</a:t>
            </a:r>
            <a:r>
              <a:rPr lang="ja-JP" altLang="en-US" b="0" i="0" dirty="0">
                <a:effectLst/>
                <a:latin typeface="BIZ UDPゴシック" panose="020B0400000000000000" pitchFamily="50" charset="-128"/>
                <a:ea typeface="BIZ UDPゴシック" panose="020B0400000000000000" pitchFamily="50" charset="-128"/>
              </a:rPr>
              <a:t>スパイク受容体結合ドメイン。</a:t>
            </a:r>
            <a:endParaRPr lang="ja-JP" altLang="en-US"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AE452D37-B736-1F6F-0CAE-6E42781B3F2B}"/>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DeepMind</a:t>
            </a:r>
            <a:r>
              <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a:t>
            </a:r>
            <a:r>
              <a:rPr kumimoji="1" lang="en-US" altLang="ja-JP" sz="2800" dirty="0" err="1">
                <a:latin typeface="Amasis MT Pro Black" panose="02040A04050005020304" pitchFamily="18" charset="0"/>
                <a:cs typeface="Shrikhand" panose="02000000000000000000" pitchFamily="2" charset="0"/>
              </a:rPr>
              <a:t>AlphaProteo</a:t>
            </a:r>
            <a:endParaRPr kumimoji="1" lang="ja-JP" altLang="en-US" sz="2800" dirty="0">
              <a:latin typeface="Amasis MT Pro Black" panose="02040A04050005020304" pitchFamily="18" charset="0"/>
              <a:cs typeface="Shrikhand" panose="02000000000000000000" pitchFamily="2" charset="0"/>
            </a:endParaRPr>
          </a:p>
        </p:txBody>
      </p:sp>
    </p:spTree>
    <p:extLst>
      <p:ext uri="{BB962C8B-B14F-4D97-AF65-F5344CB8AC3E}">
        <p14:creationId xmlns:p14="http://schemas.microsoft.com/office/powerpoint/2010/main" val="3232680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BAFD-53F2-24CF-A3C6-58101DF844AB}"/>
            </a:ext>
          </a:extLst>
        </p:cNvPr>
        <p:cNvGrpSpPr/>
        <p:nvPr/>
      </p:nvGrpSpPr>
      <p:grpSpPr>
        <a:xfrm>
          <a:off x="0" y="0"/>
          <a:ext cx="0" cy="0"/>
          <a:chOff x="0" y="0"/>
          <a:chExt cx="0" cy="0"/>
        </a:xfrm>
      </p:grpSpPr>
      <p:pic>
        <p:nvPicPr>
          <p:cNvPr id="5" name="GDM-ProteinDesignBlog-02-Binder-Final_">
            <a:hlinkClick r:id="" action="ppaction://media"/>
            <a:extLst>
              <a:ext uri="{FF2B5EF4-FFF2-40B4-BE49-F238E27FC236}">
                <a16:creationId xmlns:a16="http://schemas.microsoft.com/office/drawing/2014/main" id="{4EAC5FE2-F559-634B-6B09-61984CED83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7708"/>
            <a:ext cx="12191999" cy="6858000"/>
          </a:xfrm>
          <a:prstGeom prst="rect">
            <a:avLst/>
          </a:prstGeom>
        </p:spPr>
      </p:pic>
      <p:sp>
        <p:nvSpPr>
          <p:cNvPr id="6" name="テキスト ボックス 5">
            <a:extLst>
              <a:ext uri="{FF2B5EF4-FFF2-40B4-BE49-F238E27FC236}">
                <a16:creationId xmlns:a16="http://schemas.microsoft.com/office/drawing/2014/main" id="{7D3187A3-EE66-31B2-D0B7-FFAE89466FF4}"/>
              </a:ext>
            </a:extLst>
          </p:cNvPr>
          <p:cNvSpPr txBox="1"/>
          <p:nvPr/>
        </p:nvSpPr>
        <p:spPr>
          <a:xfrm>
            <a:off x="3340972" y="0"/>
            <a:ext cx="5510053" cy="369332"/>
          </a:xfrm>
          <a:prstGeom prst="rect">
            <a:avLst/>
          </a:prstGeom>
          <a:noFill/>
        </p:spPr>
        <p:txBody>
          <a:bodyPr wrap="square" rtlCol="0">
            <a:spAutoFit/>
          </a:bodyPr>
          <a:lstStyle/>
          <a:p>
            <a:pPr algn="ctr"/>
            <a:r>
              <a:rPr kumimoji="1" lang="en-US" altLang="ja-JP" dirty="0">
                <a:latin typeface="ADLaM Display" panose="02010000000000000000" pitchFamily="2" charset="0"/>
                <a:ea typeface="ADLaM Display" panose="02010000000000000000" pitchFamily="2" charset="0"/>
                <a:cs typeface="ADLaM Display" panose="02010000000000000000" pitchFamily="2" charset="0"/>
              </a:rPr>
              <a:t>DeepMind</a:t>
            </a:r>
            <a:r>
              <a:rPr kumimoji="1" lang="ja-JP" altLang="en-US" dirty="0">
                <a:latin typeface="ADLaM Display" panose="02010000000000000000" pitchFamily="2" charset="0"/>
                <a:ea typeface="BIZ UDPゴシック" panose="020B0400000000000000" pitchFamily="50" charset="-128"/>
                <a:cs typeface="ADLaM Display" panose="02010000000000000000" pitchFamily="2" charset="0"/>
              </a:rPr>
              <a:t>の</a:t>
            </a:r>
            <a:r>
              <a:rPr kumimoji="1" lang="en-US" altLang="ja-JP" dirty="0" err="1">
                <a:latin typeface="ADLaM Display" panose="02010000000000000000" pitchFamily="2" charset="0"/>
                <a:ea typeface="ADLaM Display" panose="02010000000000000000" pitchFamily="2" charset="0"/>
                <a:cs typeface="ADLaM Display" panose="02010000000000000000" pitchFamily="2" charset="0"/>
              </a:rPr>
              <a:t>AlphaProteo</a:t>
            </a:r>
            <a:r>
              <a:rPr kumimoji="1" lang="ja-JP" altLang="en-US" dirty="0">
                <a:latin typeface="ADLaM Display" panose="02010000000000000000" pitchFamily="2" charset="0"/>
                <a:ea typeface="BIZ UDPゴシック" panose="020B0400000000000000" pitchFamily="50" charset="-128"/>
                <a:cs typeface="ADLaM Display" panose="02010000000000000000" pitchFamily="2" charset="0"/>
              </a:rPr>
              <a:t>の動画（再生時間：</a:t>
            </a:r>
            <a:r>
              <a:rPr kumimoji="1" lang="en-US" altLang="ja-JP" dirty="0">
                <a:latin typeface="ADLaM Display" panose="02010000000000000000" pitchFamily="2" charset="0"/>
                <a:ea typeface="BIZ UDPゴシック" panose="020B0400000000000000" pitchFamily="50" charset="-128"/>
                <a:cs typeface="ADLaM Display" panose="02010000000000000000" pitchFamily="2" charset="0"/>
              </a:rPr>
              <a:t>10</a:t>
            </a:r>
            <a:r>
              <a:rPr kumimoji="1" lang="ja-JP" altLang="en-US" dirty="0">
                <a:latin typeface="ADLaM Display" panose="02010000000000000000" pitchFamily="2" charset="0"/>
                <a:ea typeface="BIZ UDPゴシック" panose="020B0400000000000000" pitchFamily="50" charset="-128"/>
                <a:cs typeface="ADLaM Display" panose="02010000000000000000" pitchFamily="2" charset="0"/>
              </a:rPr>
              <a:t>秒）</a:t>
            </a:r>
          </a:p>
        </p:txBody>
      </p:sp>
      <p:pic>
        <p:nvPicPr>
          <p:cNvPr id="1026" name="Picture 2" descr="「注目！」のイラスト文字">
            <a:extLst>
              <a:ext uri="{FF2B5EF4-FFF2-40B4-BE49-F238E27FC236}">
                <a16:creationId xmlns:a16="http://schemas.microsoft.com/office/drawing/2014/main" id="{C6C5D06E-9055-8601-9C63-E6D9D0247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51441">
            <a:off x="35923" y="111444"/>
            <a:ext cx="1636123" cy="1092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目標を定めた人のイラスト（男性会社員）">
            <a:extLst>
              <a:ext uri="{FF2B5EF4-FFF2-40B4-BE49-F238E27FC236}">
                <a16:creationId xmlns:a16="http://schemas.microsoft.com/office/drawing/2014/main" id="{61D008FE-B4AB-317D-4EF2-F9068F88C4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1024" y="93617"/>
            <a:ext cx="1975348" cy="220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5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AlphaProteo</a:t>
            </a:r>
            <a:endParaRPr kumimoji="1" lang="ja-JP" altLang="en-US" sz="3200" dirty="0">
              <a:solidFill>
                <a:schemeClr val="bg1"/>
              </a:solidFill>
              <a:latin typeface="ADLaM Display" panose="02010000000000000000" pitchFamily="2" charset="0"/>
              <a:ea typeface="BIZ UDPゴシック" panose="020B0400000000000000" pitchFamily="50" charset="-128"/>
              <a:cs typeface="ADLaM Display" panose="02010000000000000000" pitchFamily="2" charset="0"/>
            </a:endParaRPr>
          </a:p>
        </p:txBody>
      </p:sp>
      <p:sp>
        <p:nvSpPr>
          <p:cNvPr id="3" name="四角形: 角を丸くする 2">
            <a:extLst>
              <a:ext uri="{FF2B5EF4-FFF2-40B4-BE49-F238E27FC236}">
                <a16:creationId xmlns:a16="http://schemas.microsoft.com/office/drawing/2014/main" id="{A50C498E-F9B2-DE7C-CB53-0B297BEBC642}"/>
              </a:ext>
            </a:extLst>
          </p:cNvPr>
          <p:cNvSpPr/>
          <p:nvPr/>
        </p:nvSpPr>
        <p:spPr>
          <a:xfrm>
            <a:off x="914404" y="4408449"/>
            <a:ext cx="2668859" cy="96050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solidFill>
                  <a:schemeClr val="tx1"/>
                </a:solidFill>
                <a:latin typeface="Arial Rounded MT Bold" panose="020F0704030504030204" pitchFamily="34" charset="0"/>
              </a:rPr>
              <a:t>Alphafold</a:t>
            </a:r>
            <a:endParaRPr kumimoji="1" lang="ja-JP" altLang="en-US" sz="3200" dirty="0">
              <a:solidFill>
                <a:schemeClr val="tx1"/>
              </a:solidFill>
              <a:latin typeface="Arial Rounded MT Bold" panose="020F0704030504030204" pitchFamily="34" charset="0"/>
            </a:endParaRPr>
          </a:p>
        </p:txBody>
      </p:sp>
      <p:sp>
        <p:nvSpPr>
          <p:cNvPr id="2" name="四角形: 角を丸くする 1">
            <a:extLst>
              <a:ext uri="{FF2B5EF4-FFF2-40B4-BE49-F238E27FC236}">
                <a16:creationId xmlns:a16="http://schemas.microsoft.com/office/drawing/2014/main" id="{BAAF0677-D2AB-CC71-7E9F-8427BFB18319}"/>
              </a:ext>
            </a:extLst>
          </p:cNvPr>
          <p:cNvSpPr/>
          <p:nvPr/>
        </p:nvSpPr>
        <p:spPr>
          <a:xfrm>
            <a:off x="914404" y="2502342"/>
            <a:ext cx="2668859" cy="960506"/>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タンパク質</a:t>
            </a:r>
            <a:endParaRPr kumimoji="1" lang="en-US" altLang="ja-JP" sz="2800" b="1"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データベース</a:t>
            </a:r>
          </a:p>
        </p:txBody>
      </p:sp>
      <p:sp>
        <p:nvSpPr>
          <p:cNvPr id="4" name="テキスト ボックス 3">
            <a:extLst>
              <a:ext uri="{FF2B5EF4-FFF2-40B4-BE49-F238E27FC236}">
                <a16:creationId xmlns:a16="http://schemas.microsoft.com/office/drawing/2014/main" id="{7090F5DC-6CB3-15CC-DE17-F517F519CD35}"/>
              </a:ext>
            </a:extLst>
          </p:cNvPr>
          <p:cNvSpPr txBox="1"/>
          <p:nvPr/>
        </p:nvSpPr>
        <p:spPr>
          <a:xfrm>
            <a:off x="3583263" y="2659429"/>
            <a:ext cx="1323278"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構造データ</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配列データ</a:t>
            </a:r>
            <a:endParaRPr kumimoji="1" lang="ja-JP" altLang="en-US"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CC5D8F8B-9668-C91D-6B7A-7FBED8293527}"/>
              </a:ext>
            </a:extLst>
          </p:cNvPr>
          <p:cNvSpPr txBox="1"/>
          <p:nvPr/>
        </p:nvSpPr>
        <p:spPr>
          <a:xfrm>
            <a:off x="3583263" y="4704036"/>
            <a:ext cx="1323278"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予測構造</a:t>
            </a:r>
          </a:p>
        </p:txBody>
      </p:sp>
      <p:sp>
        <p:nvSpPr>
          <p:cNvPr id="10" name="矢印: 下 9">
            <a:extLst>
              <a:ext uri="{FF2B5EF4-FFF2-40B4-BE49-F238E27FC236}">
                <a16:creationId xmlns:a16="http://schemas.microsoft.com/office/drawing/2014/main" id="{20037DDE-F3BC-7C63-36F3-24BF8BBB5A8A}"/>
              </a:ext>
            </a:extLst>
          </p:cNvPr>
          <p:cNvSpPr/>
          <p:nvPr/>
        </p:nvSpPr>
        <p:spPr>
          <a:xfrm>
            <a:off x="1955184" y="3575825"/>
            <a:ext cx="646770" cy="7582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D1B7A67C-1C89-D081-E6AF-9454D9DD053B}"/>
              </a:ext>
            </a:extLst>
          </p:cNvPr>
          <p:cNvSpPr/>
          <p:nvPr/>
        </p:nvSpPr>
        <p:spPr>
          <a:xfrm>
            <a:off x="520393" y="1895709"/>
            <a:ext cx="4505093" cy="4007004"/>
          </a:xfrm>
          <a:prstGeom prst="roundRect">
            <a:avLst>
              <a:gd name="adj" fmla="val 11367"/>
            </a:avLst>
          </a:prstGeom>
          <a:noFill/>
          <a:effectLst>
            <a:glow rad="228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70AC4D1-708B-3EE0-D627-02ED3118006A}"/>
              </a:ext>
            </a:extLst>
          </p:cNvPr>
          <p:cNvSpPr txBox="1"/>
          <p:nvPr/>
        </p:nvSpPr>
        <p:spPr>
          <a:xfrm>
            <a:off x="630976" y="5373096"/>
            <a:ext cx="4283926" cy="369332"/>
          </a:xfrm>
          <a:prstGeom prst="rect">
            <a:avLst/>
          </a:prstGeom>
          <a:noFill/>
        </p:spPr>
        <p:txBody>
          <a:bodyPr wrap="square">
            <a:spAutoFit/>
          </a:bodyPr>
          <a:lstStyle/>
          <a:p>
            <a:r>
              <a:rPr lang="ja-JP" altLang="en-US" b="1" dirty="0">
                <a:solidFill>
                  <a:srgbClr val="C00000"/>
                </a:solidFill>
                <a:latin typeface="BIZ UDPゴシック" panose="020B0400000000000000" pitchFamily="50" charset="-128"/>
                <a:ea typeface="BIZ UDPゴシック" panose="020B0400000000000000" pitchFamily="50" charset="-128"/>
              </a:rPr>
              <a:t>②</a:t>
            </a:r>
            <a:r>
              <a:rPr lang="ja-JP" altLang="en-US" b="1" i="0" dirty="0">
                <a:solidFill>
                  <a:srgbClr val="C00000"/>
                </a:solidFill>
                <a:effectLst/>
                <a:latin typeface="BIZ UDPゴシック" panose="020B0400000000000000" pitchFamily="50" charset="-128"/>
                <a:ea typeface="BIZ UDPゴシック" panose="020B0400000000000000" pitchFamily="50" charset="-128"/>
              </a:rPr>
              <a:t>標的タンパク質の優先結合位置を推測</a:t>
            </a:r>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EAAE91A5-4137-1955-D068-72C3EA8A78A9}"/>
              </a:ext>
            </a:extLst>
          </p:cNvPr>
          <p:cNvSpPr txBox="1"/>
          <p:nvPr/>
        </p:nvSpPr>
        <p:spPr>
          <a:xfrm>
            <a:off x="928342" y="2117172"/>
            <a:ext cx="3347224" cy="369332"/>
          </a:xfrm>
          <a:prstGeom prst="rect">
            <a:avLst/>
          </a:prstGeom>
          <a:noFill/>
        </p:spPr>
        <p:txBody>
          <a:bodyPr wrap="square">
            <a:spAutoFit/>
          </a:bodyPr>
          <a:lstStyle/>
          <a:p>
            <a:r>
              <a:rPr lang="ja-JP" altLang="en-US" b="1" i="0" dirty="0">
                <a:solidFill>
                  <a:srgbClr val="C00000"/>
                </a:solidFill>
                <a:effectLst/>
                <a:latin typeface="BIZ UDPゴシック" panose="020B0400000000000000" pitchFamily="50" charset="-128"/>
                <a:ea typeface="BIZ UDPゴシック" panose="020B0400000000000000" pitchFamily="50" charset="-128"/>
              </a:rPr>
              <a:t>①標的タンパク質の構造を入力</a:t>
            </a:r>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24512D3A-96D4-E1C8-1C9C-DF9D574D84EF}"/>
              </a:ext>
            </a:extLst>
          </p:cNvPr>
          <p:cNvSpPr txBox="1"/>
          <p:nvPr/>
        </p:nvSpPr>
        <p:spPr>
          <a:xfrm>
            <a:off x="1457095" y="1254831"/>
            <a:ext cx="2631687" cy="584775"/>
          </a:xfrm>
          <a:prstGeom prst="rect">
            <a:avLst/>
          </a:prstGeom>
          <a:noFill/>
        </p:spPr>
        <p:txBody>
          <a:bodyPr wrap="square" rtlCol="0">
            <a:spAutoFit/>
          </a:bodyPr>
          <a:lstStyle/>
          <a:p>
            <a:pPr algn="ctr"/>
            <a:r>
              <a:rPr kumimoji="1" lang="en-US" altLang="ja-JP" sz="3200" b="1" dirty="0">
                <a:latin typeface="BIZ UDPゴシック" panose="020B0400000000000000" pitchFamily="50" charset="-128"/>
                <a:ea typeface="BIZ UDPゴシック" panose="020B0400000000000000" pitchFamily="50" charset="-128"/>
              </a:rPr>
              <a:t>Generator</a:t>
            </a:r>
            <a:endParaRPr kumimoji="1" lang="ja-JP" altLang="en-US" sz="3200" b="1" dirty="0">
              <a:latin typeface="BIZ UDPゴシック" panose="020B0400000000000000" pitchFamily="50" charset="-128"/>
              <a:ea typeface="BIZ UDPゴシック" panose="020B0400000000000000" pitchFamily="50" charset="-128"/>
            </a:endParaRPr>
          </a:p>
        </p:txBody>
      </p:sp>
      <p:pic>
        <p:nvPicPr>
          <p:cNvPr id="20" name="図 19">
            <a:extLst>
              <a:ext uri="{FF2B5EF4-FFF2-40B4-BE49-F238E27FC236}">
                <a16:creationId xmlns:a16="http://schemas.microsoft.com/office/drawing/2014/main" id="{1E18B225-8C9A-62B4-F8A1-96189D4F7AB2}"/>
              </a:ext>
            </a:extLst>
          </p:cNvPr>
          <p:cNvPicPr>
            <a:picLocks noChangeAspect="1"/>
          </p:cNvPicPr>
          <p:nvPr/>
        </p:nvPicPr>
        <p:blipFill>
          <a:blip r:embed="rId2"/>
          <a:stretch>
            <a:fillRect/>
          </a:stretch>
        </p:blipFill>
        <p:spPr>
          <a:xfrm>
            <a:off x="5890413" y="800012"/>
            <a:ext cx="1355315" cy="1392519"/>
          </a:xfrm>
          <a:prstGeom prst="rect">
            <a:avLst/>
          </a:prstGeom>
        </p:spPr>
      </p:pic>
      <p:pic>
        <p:nvPicPr>
          <p:cNvPr id="22" name="図 21">
            <a:extLst>
              <a:ext uri="{FF2B5EF4-FFF2-40B4-BE49-F238E27FC236}">
                <a16:creationId xmlns:a16="http://schemas.microsoft.com/office/drawing/2014/main" id="{A905E8AA-EF44-CDB1-3206-52210A3FD74E}"/>
              </a:ext>
            </a:extLst>
          </p:cNvPr>
          <p:cNvPicPr>
            <a:picLocks noChangeAspect="1"/>
          </p:cNvPicPr>
          <p:nvPr/>
        </p:nvPicPr>
        <p:blipFill>
          <a:blip r:embed="rId3"/>
          <a:stretch>
            <a:fillRect/>
          </a:stretch>
        </p:blipFill>
        <p:spPr>
          <a:xfrm>
            <a:off x="5870966" y="3621652"/>
            <a:ext cx="1607079" cy="1448137"/>
          </a:xfrm>
          <a:prstGeom prst="rect">
            <a:avLst/>
          </a:prstGeom>
        </p:spPr>
      </p:pic>
      <p:pic>
        <p:nvPicPr>
          <p:cNvPr id="24" name="図 23">
            <a:extLst>
              <a:ext uri="{FF2B5EF4-FFF2-40B4-BE49-F238E27FC236}">
                <a16:creationId xmlns:a16="http://schemas.microsoft.com/office/drawing/2014/main" id="{A6A98107-9C5E-3831-71C2-BAA698931F9B}"/>
              </a:ext>
            </a:extLst>
          </p:cNvPr>
          <p:cNvPicPr>
            <a:picLocks noChangeAspect="1"/>
          </p:cNvPicPr>
          <p:nvPr/>
        </p:nvPicPr>
        <p:blipFill>
          <a:blip r:embed="rId4"/>
          <a:stretch>
            <a:fillRect/>
          </a:stretch>
        </p:blipFill>
        <p:spPr>
          <a:xfrm>
            <a:off x="5843069" y="2307145"/>
            <a:ext cx="1888751" cy="1296602"/>
          </a:xfrm>
          <a:prstGeom prst="rect">
            <a:avLst/>
          </a:prstGeom>
        </p:spPr>
      </p:pic>
      <p:pic>
        <p:nvPicPr>
          <p:cNvPr id="26" name="図 25">
            <a:extLst>
              <a:ext uri="{FF2B5EF4-FFF2-40B4-BE49-F238E27FC236}">
                <a16:creationId xmlns:a16="http://schemas.microsoft.com/office/drawing/2014/main" id="{61360954-B524-3FCB-556A-BC81E2D3CBD4}"/>
              </a:ext>
            </a:extLst>
          </p:cNvPr>
          <p:cNvPicPr>
            <a:picLocks noChangeAspect="1"/>
          </p:cNvPicPr>
          <p:nvPr/>
        </p:nvPicPr>
        <p:blipFill>
          <a:blip r:embed="rId5"/>
          <a:stretch>
            <a:fillRect/>
          </a:stretch>
        </p:blipFill>
        <p:spPr>
          <a:xfrm rot="7613980">
            <a:off x="6004566" y="4978109"/>
            <a:ext cx="1394545" cy="1528636"/>
          </a:xfrm>
          <a:prstGeom prst="rect">
            <a:avLst/>
          </a:prstGeom>
        </p:spPr>
      </p:pic>
      <p:sp>
        <p:nvSpPr>
          <p:cNvPr id="27" name="矢印: 下 26">
            <a:extLst>
              <a:ext uri="{FF2B5EF4-FFF2-40B4-BE49-F238E27FC236}">
                <a16:creationId xmlns:a16="http://schemas.microsoft.com/office/drawing/2014/main" id="{275DFEF9-5B55-02F5-0B74-1EEF77885B9B}"/>
              </a:ext>
            </a:extLst>
          </p:cNvPr>
          <p:cNvSpPr/>
          <p:nvPr/>
        </p:nvSpPr>
        <p:spPr>
          <a:xfrm rot="16200000">
            <a:off x="5110050" y="3495938"/>
            <a:ext cx="646770" cy="7582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下 27">
            <a:extLst>
              <a:ext uri="{FF2B5EF4-FFF2-40B4-BE49-F238E27FC236}">
                <a16:creationId xmlns:a16="http://schemas.microsoft.com/office/drawing/2014/main" id="{CD99CD0A-6297-F426-1279-7791F0B6D28A}"/>
              </a:ext>
            </a:extLst>
          </p:cNvPr>
          <p:cNvSpPr/>
          <p:nvPr/>
        </p:nvSpPr>
        <p:spPr>
          <a:xfrm rot="16200000">
            <a:off x="7654865" y="3523786"/>
            <a:ext cx="646770" cy="7582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386FBE71-6797-6923-50A4-A3C39D80AF1C}"/>
              </a:ext>
            </a:extLst>
          </p:cNvPr>
          <p:cNvSpPr/>
          <p:nvPr/>
        </p:nvSpPr>
        <p:spPr>
          <a:xfrm>
            <a:off x="8465684" y="1916184"/>
            <a:ext cx="3190173" cy="4007004"/>
          </a:xfrm>
          <a:prstGeom prst="roundRect">
            <a:avLst>
              <a:gd name="adj" fmla="val 11367"/>
            </a:avLst>
          </a:prstGeom>
          <a:noFill/>
          <a:effectLst>
            <a:glow rad="101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A372537-D506-E61F-33D9-83FFC1E0AA84}"/>
              </a:ext>
            </a:extLst>
          </p:cNvPr>
          <p:cNvSpPr txBox="1"/>
          <p:nvPr/>
        </p:nvSpPr>
        <p:spPr>
          <a:xfrm>
            <a:off x="8675651" y="1308282"/>
            <a:ext cx="2631687" cy="584775"/>
          </a:xfrm>
          <a:prstGeom prst="rect">
            <a:avLst/>
          </a:prstGeom>
          <a:noFill/>
        </p:spPr>
        <p:txBody>
          <a:bodyPr wrap="square" rtlCol="0">
            <a:spAutoFit/>
          </a:bodyPr>
          <a:lstStyle/>
          <a:p>
            <a:pPr algn="ctr"/>
            <a:r>
              <a:rPr lang="en-US" altLang="ja-JP" sz="3200" b="1" dirty="0">
                <a:latin typeface="BIZ UDPゴシック" panose="020B0400000000000000" pitchFamily="50" charset="-128"/>
                <a:ea typeface="BIZ UDPゴシック" panose="020B0400000000000000" pitchFamily="50" charset="-128"/>
              </a:rPr>
              <a:t>Filter</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31" name="四角形: 角を丸くする 30">
            <a:extLst>
              <a:ext uri="{FF2B5EF4-FFF2-40B4-BE49-F238E27FC236}">
                <a16:creationId xmlns:a16="http://schemas.microsoft.com/office/drawing/2014/main" id="{F8F39078-9F54-703F-A45B-2AB1D7A6A921}"/>
              </a:ext>
            </a:extLst>
          </p:cNvPr>
          <p:cNvSpPr/>
          <p:nvPr/>
        </p:nvSpPr>
        <p:spPr>
          <a:xfrm>
            <a:off x="8707993" y="2221085"/>
            <a:ext cx="2668859" cy="983633"/>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バインダー</a:t>
            </a:r>
            <a:endParaRPr kumimoji="1" lang="en-US" altLang="ja-JP" sz="2800" b="1"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タンパク質</a:t>
            </a:r>
          </a:p>
        </p:txBody>
      </p:sp>
      <p:sp>
        <p:nvSpPr>
          <p:cNvPr id="32" name="四角形: 角を丸くする 31">
            <a:extLst>
              <a:ext uri="{FF2B5EF4-FFF2-40B4-BE49-F238E27FC236}">
                <a16:creationId xmlns:a16="http://schemas.microsoft.com/office/drawing/2014/main" id="{32C19A9C-0CA8-01CA-1AA7-C677622330F9}"/>
              </a:ext>
            </a:extLst>
          </p:cNvPr>
          <p:cNvSpPr/>
          <p:nvPr/>
        </p:nvSpPr>
        <p:spPr>
          <a:xfrm>
            <a:off x="8758799" y="3407394"/>
            <a:ext cx="2668859" cy="983633"/>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tx1"/>
                </a:solidFill>
                <a:latin typeface="BIZ UDPゴシック" panose="020B0400000000000000" pitchFamily="50" charset="-128"/>
                <a:ea typeface="BIZ UDPゴシック" panose="020B0400000000000000" pitchFamily="50" charset="-128"/>
              </a:rPr>
              <a:t>分子間結合</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33" name="四角形: 角を丸くする 32">
            <a:extLst>
              <a:ext uri="{FF2B5EF4-FFF2-40B4-BE49-F238E27FC236}">
                <a16:creationId xmlns:a16="http://schemas.microsoft.com/office/drawing/2014/main" id="{5F418F90-6992-5140-49C2-5BDA761E59EC}"/>
              </a:ext>
            </a:extLst>
          </p:cNvPr>
          <p:cNvSpPr/>
          <p:nvPr/>
        </p:nvSpPr>
        <p:spPr>
          <a:xfrm>
            <a:off x="8777696" y="4617597"/>
            <a:ext cx="2668859" cy="983633"/>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バインダー</a:t>
            </a:r>
            <a:r>
              <a:rPr lang="ja-JP" altLang="en-US" sz="2800" b="1" dirty="0">
                <a:solidFill>
                  <a:schemeClr val="tx1"/>
                </a:solidFill>
                <a:latin typeface="BIZ UDPゴシック" panose="020B0400000000000000" pitchFamily="50" charset="-128"/>
                <a:ea typeface="BIZ UDPゴシック" panose="020B0400000000000000" pitchFamily="50" charset="-128"/>
              </a:rPr>
              <a:t>選別</a:t>
            </a:r>
            <a:endParaRPr kumimoji="1" lang="en-US" altLang="ja-JP" sz="2800" b="1" dirty="0">
              <a:solidFill>
                <a:schemeClr val="tx1"/>
              </a:solidFill>
              <a:latin typeface="BIZ UDPゴシック" panose="020B0400000000000000" pitchFamily="50" charset="-128"/>
              <a:ea typeface="BIZ UDPゴシック" panose="020B0400000000000000" pitchFamily="50" charset="-128"/>
            </a:endParaRPr>
          </a:p>
        </p:txBody>
      </p:sp>
      <p:sp>
        <p:nvSpPr>
          <p:cNvPr id="34" name="矢印: 下 33">
            <a:extLst>
              <a:ext uri="{FF2B5EF4-FFF2-40B4-BE49-F238E27FC236}">
                <a16:creationId xmlns:a16="http://schemas.microsoft.com/office/drawing/2014/main" id="{159D054E-29AD-F94B-F355-26235A19A2EF}"/>
              </a:ext>
            </a:extLst>
          </p:cNvPr>
          <p:cNvSpPr/>
          <p:nvPr/>
        </p:nvSpPr>
        <p:spPr>
          <a:xfrm>
            <a:off x="9877674" y="6057988"/>
            <a:ext cx="646770" cy="7582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CAC5D863-9669-9EAD-A960-A0F75254474E}"/>
              </a:ext>
            </a:extLst>
          </p:cNvPr>
          <p:cNvSpPr txBox="1"/>
          <p:nvPr/>
        </p:nvSpPr>
        <p:spPr>
          <a:xfrm>
            <a:off x="4021874" y="6191960"/>
            <a:ext cx="5092391"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バインダータンパク質の候補を出力</a:t>
            </a:r>
          </a:p>
        </p:txBody>
      </p:sp>
      <p:sp>
        <p:nvSpPr>
          <p:cNvPr id="36" name="四角形: 角を丸くする 35">
            <a:extLst>
              <a:ext uri="{FF2B5EF4-FFF2-40B4-BE49-F238E27FC236}">
                <a16:creationId xmlns:a16="http://schemas.microsoft.com/office/drawing/2014/main" id="{6033B662-54B4-09C9-65F7-E988AF7EEE91}"/>
              </a:ext>
            </a:extLst>
          </p:cNvPr>
          <p:cNvSpPr/>
          <p:nvPr/>
        </p:nvSpPr>
        <p:spPr>
          <a:xfrm>
            <a:off x="128320" y="683941"/>
            <a:ext cx="11758880" cy="5991921"/>
          </a:xfrm>
          <a:prstGeom prst="roundRect">
            <a:avLst>
              <a:gd name="adj" fmla="val 9141"/>
            </a:avLst>
          </a:prstGeom>
          <a:noFill/>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0882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6375223"/>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AlphaProteo</a:t>
            </a:r>
            <a:endParaRPr kumimoji="1" lang="ja-JP" altLang="en-US" sz="3200" dirty="0">
              <a:solidFill>
                <a:schemeClr val="bg1"/>
              </a:solidFill>
              <a:latin typeface="ADLaM Display" panose="02010000000000000000" pitchFamily="2" charset="0"/>
              <a:ea typeface="BIZ UDPゴシック" panose="020B0400000000000000" pitchFamily="50" charset="-128"/>
              <a:cs typeface="ADLaM Display" panose="02010000000000000000" pitchFamily="2" charset="0"/>
            </a:endParaRPr>
          </a:p>
        </p:txBody>
      </p:sp>
      <p:pic>
        <p:nvPicPr>
          <p:cNvPr id="22" name="図 21">
            <a:extLst>
              <a:ext uri="{FF2B5EF4-FFF2-40B4-BE49-F238E27FC236}">
                <a16:creationId xmlns:a16="http://schemas.microsoft.com/office/drawing/2014/main" id="{A905E8AA-EF44-CDB1-3206-52210A3FD74E}"/>
              </a:ext>
            </a:extLst>
          </p:cNvPr>
          <p:cNvPicPr>
            <a:picLocks noChangeAspect="1"/>
          </p:cNvPicPr>
          <p:nvPr/>
        </p:nvPicPr>
        <p:blipFill>
          <a:blip r:embed="rId2"/>
          <a:stretch>
            <a:fillRect/>
          </a:stretch>
        </p:blipFill>
        <p:spPr>
          <a:xfrm>
            <a:off x="9249016" y="3011351"/>
            <a:ext cx="1607079" cy="1448137"/>
          </a:xfrm>
          <a:prstGeom prst="rect">
            <a:avLst/>
          </a:prstGeom>
        </p:spPr>
      </p:pic>
      <p:pic>
        <p:nvPicPr>
          <p:cNvPr id="24" name="図 23">
            <a:extLst>
              <a:ext uri="{FF2B5EF4-FFF2-40B4-BE49-F238E27FC236}">
                <a16:creationId xmlns:a16="http://schemas.microsoft.com/office/drawing/2014/main" id="{A6A98107-9C5E-3831-71C2-BAA698931F9B}"/>
              </a:ext>
            </a:extLst>
          </p:cNvPr>
          <p:cNvPicPr>
            <a:picLocks noChangeAspect="1"/>
          </p:cNvPicPr>
          <p:nvPr/>
        </p:nvPicPr>
        <p:blipFill>
          <a:blip r:embed="rId3"/>
          <a:stretch>
            <a:fillRect/>
          </a:stretch>
        </p:blipFill>
        <p:spPr>
          <a:xfrm>
            <a:off x="9175087" y="1236516"/>
            <a:ext cx="1888751" cy="1296602"/>
          </a:xfrm>
          <a:prstGeom prst="rect">
            <a:avLst/>
          </a:prstGeom>
        </p:spPr>
      </p:pic>
      <p:sp>
        <p:nvSpPr>
          <p:cNvPr id="31" name="四角形: 角を丸くする 30">
            <a:extLst>
              <a:ext uri="{FF2B5EF4-FFF2-40B4-BE49-F238E27FC236}">
                <a16:creationId xmlns:a16="http://schemas.microsoft.com/office/drawing/2014/main" id="{F8F39078-9F54-703F-A45B-2AB1D7A6A921}"/>
              </a:ext>
            </a:extLst>
          </p:cNvPr>
          <p:cNvSpPr/>
          <p:nvPr/>
        </p:nvSpPr>
        <p:spPr>
          <a:xfrm>
            <a:off x="4616605" y="2409769"/>
            <a:ext cx="3694770" cy="98363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400" b="1" dirty="0">
                <a:solidFill>
                  <a:schemeClr val="bg1"/>
                </a:solidFill>
                <a:latin typeface="Arial Rounded MT Bold" panose="020F0704030504030204" pitchFamily="34" charset="0"/>
                <a:ea typeface="BIZ UDPゴシック" panose="020B0400000000000000" pitchFamily="50" charset="-128"/>
              </a:rPr>
              <a:t>Experiment</a:t>
            </a:r>
            <a:endParaRPr kumimoji="1" lang="ja-JP" altLang="en-US" sz="4400" b="1" dirty="0">
              <a:solidFill>
                <a:schemeClr val="bg1"/>
              </a:solidFill>
              <a:latin typeface="Arial Rounded MT Bold" panose="020F0704030504030204" pitchFamily="34" charset="0"/>
              <a:ea typeface="BIZ UDPゴシック" panose="020B0400000000000000" pitchFamily="50" charset="-128"/>
            </a:endParaRPr>
          </a:p>
        </p:txBody>
      </p:sp>
      <p:sp>
        <p:nvSpPr>
          <p:cNvPr id="34" name="矢印: 下 33">
            <a:extLst>
              <a:ext uri="{FF2B5EF4-FFF2-40B4-BE49-F238E27FC236}">
                <a16:creationId xmlns:a16="http://schemas.microsoft.com/office/drawing/2014/main" id="{159D054E-29AD-F94B-F355-26235A19A2EF}"/>
              </a:ext>
            </a:extLst>
          </p:cNvPr>
          <p:cNvSpPr/>
          <p:nvPr/>
        </p:nvSpPr>
        <p:spPr>
          <a:xfrm>
            <a:off x="9668109" y="0"/>
            <a:ext cx="646770" cy="11257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6D1F407-2F57-BBA6-CA38-80BA71ADB82C}"/>
              </a:ext>
            </a:extLst>
          </p:cNvPr>
          <p:cNvSpPr txBox="1"/>
          <p:nvPr/>
        </p:nvSpPr>
        <p:spPr>
          <a:xfrm>
            <a:off x="8757424" y="4703646"/>
            <a:ext cx="3278459" cy="523220"/>
          </a:xfrm>
          <a:prstGeom prst="rect">
            <a:avLst/>
          </a:prstGeom>
          <a:noFill/>
        </p:spPr>
        <p:txBody>
          <a:bodyPr wrap="square" rtlCol="0">
            <a:spAutoFit/>
          </a:bodyPr>
          <a:lstStyle/>
          <a:p>
            <a:r>
              <a:rPr kumimoji="1" lang="en-US" altLang="ja-JP" sz="2800" dirty="0">
                <a:latin typeface="ADLaM Display" panose="02010000000000000000" pitchFamily="2" charset="0"/>
                <a:ea typeface="ADLaM Display" panose="02010000000000000000" pitchFamily="2" charset="0"/>
                <a:cs typeface="ADLaM Display" panose="02010000000000000000" pitchFamily="2" charset="0"/>
              </a:rPr>
              <a:t>Predicted binders</a:t>
            </a:r>
            <a:endParaRPr kumimoji="1" lang="ja-JP" altLang="en-US" sz="2800" dirty="0">
              <a:latin typeface="ADLaM Display" panose="02010000000000000000" pitchFamily="2" charset="0"/>
              <a:cs typeface="ADLaM Display" panose="02010000000000000000" pitchFamily="2" charset="0"/>
            </a:endParaRPr>
          </a:p>
        </p:txBody>
      </p:sp>
      <p:sp>
        <p:nvSpPr>
          <p:cNvPr id="7" name="矢印: 下 6">
            <a:extLst>
              <a:ext uri="{FF2B5EF4-FFF2-40B4-BE49-F238E27FC236}">
                <a16:creationId xmlns:a16="http://schemas.microsoft.com/office/drawing/2014/main" id="{3A3D9CF6-73E1-FA3E-4FD2-279042B97CED}"/>
              </a:ext>
            </a:extLst>
          </p:cNvPr>
          <p:cNvSpPr/>
          <p:nvPr/>
        </p:nvSpPr>
        <p:spPr>
          <a:xfrm rot="5400000">
            <a:off x="8419846" y="2522444"/>
            <a:ext cx="646770" cy="7582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45A52C2-C8DC-7556-8FD8-818B158B099D}"/>
              </a:ext>
            </a:extLst>
          </p:cNvPr>
          <p:cNvPicPr>
            <a:picLocks noChangeAspect="1"/>
          </p:cNvPicPr>
          <p:nvPr/>
        </p:nvPicPr>
        <p:blipFill>
          <a:blip r:embed="rId3"/>
          <a:stretch>
            <a:fillRect/>
          </a:stretch>
        </p:blipFill>
        <p:spPr>
          <a:xfrm rot="17641618">
            <a:off x="1237079" y="1873297"/>
            <a:ext cx="2758072" cy="1893379"/>
          </a:xfrm>
          <a:prstGeom prst="rect">
            <a:avLst/>
          </a:prstGeom>
        </p:spPr>
      </p:pic>
      <p:sp>
        <p:nvSpPr>
          <p:cNvPr id="14" name="テキスト ボックス 13">
            <a:extLst>
              <a:ext uri="{FF2B5EF4-FFF2-40B4-BE49-F238E27FC236}">
                <a16:creationId xmlns:a16="http://schemas.microsoft.com/office/drawing/2014/main" id="{4E5D4D4B-DDC4-79AD-0196-FB341E25084F}"/>
              </a:ext>
            </a:extLst>
          </p:cNvPr>
          <p:cNvSpPr txBox="1"/>
          <p:nvPr/>
        </p:nvSpPr>
        <p:spPr>
          <a:xfrm>
            <a:off x="895682" y="4637997"/>
            <a:ext cx="3657601" cy="523220"/>
          </a:xfrm>
          <a:prstGeom prst="rect">
            <a:avLst/>
          </a:prstGeom>
          <a:noFill/>
        </p:spPr>
        <p:txBody>
          <a:bodyPr wrap="square" rtlCol="0">
            <a:spAutoFit/>
          </a:bodyPr>
          <a:lstStyle/>
          <a:p>
            <a:r>
              <a:rPr kumimoji="1" lang="en-US" altLang="ja-JP" sz="2800" dirty="0">
                <a:latin typeface="ADLaM Display" panose="02010000000000000000" pitchFamily="2" charset="0"/>
                <a:ea typeface="ADLaM Display" panose="02010000000000000000" pitchFamily="2" charset="0"/>
                <a:cs typeface="ADLaM Display" panose="02010000000000000000" pitchFamily="2" charset="0"/>
              </a:rPr>
              <a:t>Confirmed binders</a:t>
            </a:r>
            <a:endParaRPr kumimoji="1" lang="ja-JP" altLang="en-US" sz="2800" dirty="0">
              <a:latin typeface="ADLaM Display" panose="02010000000000000000" pitchFamily="2" charset="0"/>
              <a:cs typeface="ADLaM Display" panose="02010000000000000000" pitchFamily="2" charset="0"/>
            </a:endParaRPr>
          </a:p>
        </p:txBody>
      </p:sp>
      <p:pic>
        <p:nvPicPr>
          <p:cNvPr id="15" name="図 14">
            <a:extLst>
              <a:ext uri="{FF2B5EF4-FFF2-40B4-BE49-F238E27FC236}">
                <a16:creationId xmlns:a16="http://schemas.microsoft.com/office/drawing/2014/main" id="{E0459619-7159-3F2A-137D-1DBB15E21F1B}"/>
              </a:ext>
            </a:extLst>
          </p:cNvPr>
          <p:cNvPicPr>
            <a:picLocks noChangeAspect="1"/>
          </p:cNvPicPr>
          <p:nvPr/>
        </p:nvPicPr>
        <p:blipFill>
          <a:blip r:embed="rId4"/>
          <a:stretch>
            <a:fillRect/>
          </a:stretch>
        </p:blipFill>
        <p:spPr>
          <a:xfrm>
            <a:off x="77942" y="1125738"/>
            <a:ext cx="1762125" cy="3333750"/>
          </a:xfrm>
          <a:prstGeom prst="rect">
            <a:avLst/>
          </a:prstGeom>
        </p:spPr>
      </p:pic>
      <p:pic>
        <p:nvPicPr>
          <p:cNvPr id="5122" name="Picture 2" descr="理科・化学の実験のイラスト">
            <a:extLst>
              <a:ext uri="{FF2B5EF4-FFF2-40B4-BE49-F238E27FC236}">
                <a16:creationId xmlns:a16="http://schemas.microsoft.com/office/drawing/2014/main" id="{6061F02A-7EBD-5768-1EC2-75BC3AB521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862" y="120472"/>
            <a:ext cx="1741348" cy="23531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実験に失敗した博士のイラスト">
            <a:extLst>
              <a:ext uri="{FF2B5EF4-FFF2-40B4-BE49-F238E27FC236}">
                <a16:creationId xmlns:a16="http://schemas.microsoft.com/office/drawing/2014/main" id="{8518D9C2-0B18-191B-F502-430E83AA6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8893" y="3364809"/>
            <a:ext cx="2302892" cy="3039007"/>
          </a:xfrm>
          <a:prstGeom prst="rect">
            <a:avLst/>
          </a:prstGeom>
          <a:noFill/>
          <a:extLst>
            <a:ext uri="{909E8E84-426E-40DD-AFC4-6F175D3DCCD1}">
              <a14:hiddenFill xmlns:a14="http://schemas.microsoft.com/office/drawing/2010/main">
                <a:solidFill>
                  <a:srgbClr val="FFFFFF"/>
                </a:solidFill>
              </a14:hiddenFill>
            </a:ext>
          </a:extLst>
        </p:spPr>
      </p:pic>
      <p:sp>
        <p:nvSpPr>
          <p:cNvPr id="9" name="矢印: 下 8">
            <a:extLst>
              <a:ext uri="{FF2B5EF4-FFF2-40B4-BE49-F238E27FC236}">
                <a16:creationId xmlns:a16="http://schemas.microsoft.com/office/drawing/2014/main" id="{6F7048ED-589A-CD9F-6CB5-B2E5DD68C224}"/>
              </a:ext>
            </a:extLst>
          </p:cNvPr>
          <p:cNvSpPr/>
          <p:nvPr/>
        </p:nvSpPr>
        <p:spPr>
          <a:xfrm rot="5400000">
            <a:off x="3622222" y="2298812"/>
            <a:ext cx="646770" cy="12153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3038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C3BB4D4-F81C-20CA-97F6-9FA0B56955E9}"/>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ご説明の流れ</a:t>
            </a:r>
          </a:p>
        </p:txBody>
      </p:sp>
      <p:sp>
        <p:nvSpPr>
          <p:cNvPr id="2" name="四角形: 角を丸くする 1">
            <a:extLst>
              <a:ext uri="{FF2B5EF4-FFF2-40B4-BE49-F238E27FC236}">
                <a16:creationId xmlns:a16="http://schemas.microsoft.com/office/drawing/2014/main" id="{F352FB83-8AD4-C1B6-AE66-0A6779029633}"/>
              </a:ext>
            </a:extLst>
          </p:cNvPr>
          <p:cNvSpPr/>
          <p:nvPr/>
        </p:nvSpPr>
        <p:spPr>
          <a:xfrm>
            <a:off x="1304925" y="4076979"/>
            <a:ext cx="9582150" cy="715508"/>
          </a:xfrm>
          <a:prstGeom prst="roundRect">
            <a:avLst/>
          </a:prstGeom>
          <a:solidFill>
            <a:schemeClr val="accent5">
              <a:lumMod val="75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3200" b="1" dirty="0" err="1">
                <a:latin typeface="BIZ UDPゴシック" panose="020B0400000000000000" pitchFamily="50" charset="-128"/>
                <a:ea typeface="BIZ UDPゴシック" panose="020B0400000000000000" pitchFamily="50" charset="-128"/>
              </a:rPr>
              <a:t>AlphaProteo</a:t>
            </a:r>
            <a:r>
              <a:rPr lang="ja-JP" altLang="en-US" sz="3200" b="1" dirty="0">
                <a:latin typeface="BIZ UDPゴシック" panose="020B0400000000000000" pitchFamily="50" charset="-128"/>
                <a:ea typeface="BIZ UDPゴシック" panose="020B0400000000000000" pitchFamily="50" charset="-128"/>
              </a:rPr>
              <a:t>の応用とタンパク質製造</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CDA4A318-7DD1-7A24-5C41-63E90C73B402}"/>
              </a:ext>
            </a:extLst>
          </p:cNvPr>
          <p:cNvSpPr/>
          <p:nvPr/>
        </p:nvSpPr>
        <p:spPr>
          <a:xfrm>
            <a:off x="1304925" y="1318984"/>
            <a:ext cx="9582150" cy="715508"/>
          </a:xfrm>
          <a:prstGeom prst="roundRect">
            <a:avLst/>
          </a:prstGeom>
          <a:solidFill>
            <a:srgbClr val="C00000"/>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b="1" dirty="0">
                <a:latin typeface="BIZ UDPゴシック" panose="020B0400000000000000" pitchFamily="50" charset="-128"/>
                <a:ea typeface="BIZ UDPゴシック" panose="020B0400000000000000" pitchFamily="50" charset="-128"/>
              </a:rPr>
              <a:t>はじめに</a:t>
            </a:r>
          </a:p>
        </p:txBody>
      </p:sp>
      <p:sp>
        <p:nvSpPr>
          <p:cNvPr id="12" name="四角形: 角を丸くする 11">
            <a:extLst>
              <a:ext uri="{FF2B5EF4-FFF2-40B4-BE49-F238E27FC236}">
                <a16:creationId xmlns:a16="http://schemas.microsoft.com/office/drawing/2014/main" id="{CE43F072-9A11-C367-B28C-721CD30E6612}"/>
              </a:ext>
            </a:extLst>
          </p:cNvPr>
          <p:cNvSpPr/>
          <p:nvPr/>
        </p:nvSpPr>
        <p:spPr>
          <a:xfrm>
            <a:off x="1304925" y="2209553"/>
            <a:ext cx="9582150" cy="715508"/>
          </a:xfrm>
          <a:prstGeom prst="roundRect">
            <a:avLst/>
          </a:prstGeom>
          <a:solidFill>
            <a:schemeClr val="accent4">
              <a:lumMod val="50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IZ UDPゴシック" panose="020B0400000000000000" pitchFamily="50" charset="-128"/>
                <a:ea typeface="BIZ UDPゴシック" panose="020B0400000000000000" pitchFamily="50" charset="-128"/>
              </a:rPr>
              <a:t>DeepMind</a:t>
            </a:r>
            <a:r>
              <a:rPr lang="ja-JP" altLang="en-US" sz="3200" b="1" dirty="0">
                <a:latin typeface="BIZ UDPゴシック" panose="020B0400000000000000" pitchFamily="50" charset="-128"/>
                <a:ea typeface="BIZ UDPゴシック" panose="020B0400000000000000" pitchFamily="50" charset="-128"/>
              </a:rPr>
              <a:t>の</a:t>
            </a:r>
            <a:r>
              <a:rPr lang="en-US" altLang="ja-JP" sz="3200" b="1" dirty="0">
                <a:latin typeface="BIZ UDPゴシック" panose="020B0400000000000000" pitchFamily="50" charset="-128"/>
                <a:ea typeface="BIZ UDPゴシック" panose="020B0400000000000000" pitchFamily="50" charset="-128"/>
              </a:rPr>
              <a:t>Alpha</a:t>
            </a:r>
            <a:r>
              <a:rPr lang="ja-JP" altLang="en-US" sz="3200" b="1" dirty="0">
                <a:latin typeface="BIZ UDPゴシック" panose="020B0400000000000000" pitchFamily="50" charset="-128"/>
                <a:ea typeface="BIZ UDPゴシック" panose="020B0400000000000000" pitchFamily="50" charset="-128"/>
              </a:rPr>
              <a:t>／</a:t>
            </a:r>
            <a:r>
              <a:rPr lang="en-US" altLang="ja-JP" sz="3200" b="1" dirty="0">
                <a:latin typeface="BIZ UDPゴシック" panose="020B0400000000000000" pitchFamily="50" charset="-128"/>
                <a:ea typeface="BIZ UDPゴシック" panose="020B0400000000000000" pitchFamily="50" charset="-128"/>
              </a:rPr>
              <a:t>AlphaFold</a:t>
            </a:r>
            <a:r>
              <a:rPr lang="ja-JP" altLang="en-US" sz="3200" b="1" dirty="0">
                <a:latin typeface="BIZ UDPゴシック" panose="020B0400000000000000" pitchFamily="50" charset="-128"/>
                <a:ea typeface="BIZ UDPゴシック" panose="020B0400000000000000" pitchFamily="50" charset="-128"/>
              </a:rPr>
              <a:t>シリーズ</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5619635C-A20C-0BDD-1FF5-C0B8042F0D8B}"/>
              </a:ext>
            </a:extLst>
          </p:cNvPr>
          <p:cNvSpPr/>
          <p:nvPr/>
        </p:nvSpPr>
        <p:spPr>
          <a:xfrm>
            <a:off x="1304925" y="3139647"/>
            <a:ext cx="9582150" cy="715508"/>
          </a:xfrm>
          <a:prstGeom prst="roundRect">
            <a:avLst/>
          </a:prstGeom>
          <a:solidFill>
            <a:schemeClr val="accent2">
              <a:lumMod val="60000"/>
              <a:lumOff val="40000"/>
            </a:schemeClr>
          </a:solidFill>
          <a:ln>
            <a:noFill/>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err="1">
                <a:solidFill>
                  <a:schemeClr val="tx1"/>
                </a:solidFill>
                <a:latin typeface="BIZ UDPゴシック" panose="020B0400000000000000" pitchFamily="50" charset="-128"/>
                <a:ea typeface="BIZ UDPゴシック" panose="020B0400000000000000" pitchFamily="50" charset="-128"/>
              </a:rPr>
              <a:t>AlphaProteo</a:t>
            </a:r>
            <a:endParaRPr kumimoji="1" lang="ja-JP" altLang="en-US" sz="3200" b="1" dirty="0">
              <a:solidFill>
                <a:schemeClr val="tx1"/>
              </a:solidFill>
              <a:latin typeface="BIZ UDPゴシック" panose="020B0400000000000000" pitchFamily="50" charset="-128"/>
              <a:ea typeface="BIZ UDPゴシック" panose="020B0400000000000000" pitchFamily="50" charset="-128"/>
            </a:endParaRPr>
          </a:p>
        </p:txBody>
      </p:sp>
      <p:sp>
        <p:nvSpPr>
          <p:cNvPr id="24" name="四角形: 角を丸くする 23">
            <a:extLst>
              <a:ext uri="{FF2B5EF4-FFF2-40B4-BE49-F238E27FC236}">
                <a16:creationId xmlns:a16="http://schemas.microsoft.com/office/drawing/2014/main" id="{A0C453C8-CBAB-1130-9CB4-5F8BB7ED6D44}"/>
              </a:ext>
            </a:extLst>
          </p:cNvPr>
          <p:cNvSpPr/>
          <p:nvPr/>
        </p:nvSpPr>
        <p:spPr>
          <a:xfrm>
            <a:off x="1304925" y="5040456"/>
            <a:ext cx="8960304" cy="715508"/>
          </a:xfrm>
          <a:prstGeom prst="roundRect">
            <a:avLst/>
          </a:prstGeom>
          <a:solidFill>
            <a:schemeClr val="bg1">
              <a:lumMod val="85000"/>
            </a:schemeClr>
          </a:solidFill>
          <a:ln>
            <a:noFill/>
          </a:ln>
          <a:effectLst>
            <a:glow rad="228600">
              <a:schemeClr val="accent4">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b="1" dirty="0">
                <a:solidFill>
                  <a:schemeClr val="tx1"/>
                </a:solidFill>
                <a:latin typeface="BIZ UDPゴシック" panose="020B0400000000000000" pitchFamily="50" charset="-128"/>
                <a:ea typeface="BIZ UDPゴシック" panose="020B0400000000000000" pitchFamily="50" charset="-128"/>
              </a:rPr>
              <a:t>タンパク質設計ツールとか、その他</a:t>
            </a:r>
            <a:r>
              <a:rPr kumimoji="1" lang="en-US" altLang="ja-JP" sz="3200" b="1" dirty="0">
                <a:solidFill>
                  <a:schemeClr val="tx1"/>
                </a:solidFill>
                <a:latin typeface="BIZ UDPゴシック" panose="020B0400000000000000" pitchFamily="50" charset="-128"/>
                <a:ea typeface="BIZ UDPゴシック" panose="020B0400000000000000" pitchFamily="50" charset="-128"/>
              </a:rPr>
              <a:t>AI</a:t>
            </a:r>
            <a:r>
              <a:rPr kumimoji="1" lang="ja-JP" altLang="en-US" sz="3200" b="1" dirty="0">
                <a:solidFill>
                  <a:schemeClr val="tx1"/>
                </a:solidFill>
                <a:latin typeface="BIZ UDPゴシック" panose="020B0400000000000000" pitchFamily="50" charset="-128"/>
                <a:ea typeface="BIZ UDPゴシック" panose="020B0400000000000000" pitchFamily="50" charset="-128"/>
              </a:rPr>
              <a:t>トピック</a:t>
            </a:r>
            <a:r>
              <a:rPr kumimoji="1" lang="ja-JP" altLang="en-US" sz="1600" b="1" dirty="0">
                <a:solidFill>
                  <a:schemeClr val="tx1"/>
                </a:solidFill>
                <a:latin typeface="BIZ UDPゴシック" panose="020B0400000000000000" pitchFamily="50" charset="-128"/>
                <a:ea typeface="BIZ UDPゴシック" panose="020B0400000000000000" pitchFamily="50" charset="-128"/>
              </a:rPr>
              <a:t>など</a:t>
            </a:r>
            <a:endParaRPr kumimoji="1" lang="ja-JP" altLang="en-US" sz="3200" b="1" dirty="0">
              <a:solidFill>
                <a:schemeClr val="tx1"/>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2A9BD8D3-9188-10B8-D06C-DAC4C25D0A7C}"/>
              </a:ext>
            </a:extLst>
          </p:cNvPr>
          <p:cNvPicPr>
            <a:picLocks noChangeAspect="1"/>
          </p:cNvPicPr>
          <p:nvPr/>
        </p:nvPicPr>
        <p:blipFill>
          <a:blip r:embed="rId3"/>
          <a:stretch>
            <a:fillRect/>
          </a:stretch>
        </p:blipFill>
        <p:spPr>
          <a:xfrm>
            <a:off x="10426881" y="5472965"/>
            <a:ext cx="1651907" cy="1379342"/>
          </a:xfrm>
          <a:prstGeom prst="rect">
            <a:avLst/>
          </a:prstGeom>
        </p:spPr>
      </p:pic>
    </p:spTree>
    <p:extLst>
      <p:ext uri="{BB962C8B-B14F-4D97-AF65-F5344CB8AC3E}">
        <p14:creationId xmlns:p14="http://schemas.microsoft.com/office/powerpoint/2010/main" val="1178314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69495" y="-51498"/>
            <a:ext cx="15303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游ゴシック"/>
                <a:cs typeface="游ゴシック"/>
              </a:rPr>
              <a:t>8</a:t>
            </a:r>
            <a:endParaRPr sz="1800">
              <a:latin typeface="游ゴシック"/>
              <a:cs typeface="游ゴシック"/>
            </a:endParaRPr>
          </a:p>
        </p:txBody>
      </p:sp>
      <p:sp>
        <p:nvSpPr>
          <p:cNvPr id="4" name="object 4"/>
          <p:cNvSpPr txBox="1"/>
          <p:nvPr/>
        </p:nvSpPr>
        <p:spPr>
          <a:xfrm>
            <a:off x="866139" y="4422076"/>
            <a:ext cx="9307195" cy="1950720"/>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1800" spc="-20" dirty="0">
                <a:latin typeface="Meiryo UI"/>
                <a:cs typeface="Meiryo UI"/>
              </a:rPr>
              <a:t>Template</a:t>
            </a:r>
            <a:r>
              <a:rPr sz="1800" spc="30" dirty="0">
                <a:latin typeface="Meiryo UI"/>
                <a:cs typeface="Meiryo UI"/>
              </a:rPr>
              <a:t> </a:t>
            </a:r>
            <a:r>
              <a:rPr sz="1800" spc="-10" dirty="0">
                <a:latin typeface="Meiryo UI"/>
                <a:cs typeface="Meiryo UI"/>
              </a:rPr>
              <a:t>search</a:t>
            </a:r>
            <a:r>
              <a:rPr sz="1800" spc="-25" dirty="0">
                <a:latin typeface="Meiryo UI"/>
                <a:cs typeface="Meiryo UI"/>
              </a:rPr>
              <a:t>：入力配列で構造を検索、最大４つまで利用</a:t>
            </a:r>
            <a:endParaRPr sz="1800" dirty="0">
              <a:latin typeface="Meiryo UI"/>
              <a:cs typeface="Meiryo UI"/>
            </a:endParaRPr>
          </a:p>
          <a:p>
            <a:pPr marL="298450" indent="-285750">
              <a:lnSpc>
                <a:spcPct val="100000"/>
              </a:lnSpc>
              <a:spcBef>
                <a:spcPts val="20"/>
              </a:spcBef>
              <a:buFont typeface="Wingdings"/>
              <a:buChar char=""/>
              <a:tabLst>
                <a:tab pos="298450" algn="l"/>
              </a:tabLst>
            </a:pPr>
            <a:r>
              <a:rPr sz="1800" dirty="0">
                <a:latin typeface="Meiryo UI"/>
                <a:cs typeface="Meiryo UI"/>
              </a:rPr>
              <a:t>Generic</a:t>
            </a:r>
            <a:r>
              <a:rPr sz="1800" spc="229" dirty="0">
                <a:latin typeface="Meiryo UI"/>
                <a:cs typeface="Meiryo UI"/>
              </a:rPr>
              <a:t> </a:t>
            </a:r>
            <a:r>
              <a:rPr sz="1800" spc="-10" dirty="0">
                <a:latin typeface="Meiryo UI"/>
                <a:cs typeface="Meiryo UI"/>
              </a:rPr>
              <a:t>search</a:t>
            </a:r>
            <a:r>
              <a:rPr sz="1800" spc="-40" dirty="0">
                <a:latin typeface="Meiryo UI"/>
                <a:cs typeface="Meiryo UI"/>
              </a:rPr>
              <a:t>：類似のタンパク質のアミノ酸配列や、</a:t>
            </a:r>
            <a:r>
              <a:rPr sz="1800" spc="-20" dirty="0">
                <a:latin typeface="Meiryo UI"/>
                <a:cs typeface="Meiryo UI"/>
              </a:rPr>
              <a:t>RNA</a:t>
            </a:r>
            <a:r>
              <a:rPr sz="1800" spc="-10" dirty="0">
                <a:latin typeface="Meiryo UI"/>
                <a:cs typeface="Meiryo UI"/>
              </a:rPr>
              <a:t>を検索（</a:t>
            </a:r>
            <a:r>
              <a:rPr sz="1800" spc="-5" dirty="0">
                <a:latin typeface="Meiryo UI"/>
                <a:cs typeface="Meiryo UI"/>
              </a:rPr>
              <a:t>右上表</a:t>
            </a:r>
            <a:r>
              <a:rPr sz="1800" dirty="0">
                <a:latin typeface="Meiryo UI"/>
                <a:cs typeface="Meiryo UI"/>
              </a:rPr>
              <a:t>）。最大</a:t>
            </a:r>
            <a:r>
              <a:rPr sz="1800" spc="-10" dirty="0">
                <a:latin typeface="Meiryo UI"/>
                <a:cs typeface="Meiryo UI"/>
              </a:rPr>
              <a:t>16,384</a:t>
            </a:r>
            <a:r>
              <a:rPr sz="1800" spc="-50" dirty="0">
                <a:latin typeface="Meiryo UI"/>
                <a:cs typeface="Meiryo UI"/>
              </a:rPr>
              <a:t>個</a:t>
            </a:r>
            <a:endParaRPr sz="1800" dirty="0">
              <a:latin typeface="Meiryo UI"/>
              <a:cs typeface="Meiryo UI"/>
            </a:endParaRPr>
          </a:p>
          <a:p>
            <a:pPr marL="298450" indent="-285750">
              <a:lnSpc>
                <a:spcPct val="100000"/>
              </a:lnSpc>
              <a:spcBef>
                <a:spcPts val="20"/>
              </a:spcBef>
              <a:buFont typeface="Wingdings"/>
              <a:buChar char=""/>
              <a:tabLst>
                <a:tab pos="298450" algn="l"/>
              </a:tabLst>
            </a:pPr>
            <a:r>
              <a:rPr sz="1800" dirty="0">
                <a:latin typeface="Meiryo UI"/>
                <a:cs typeface="Meiryo UI"/>
              </a:rPr>
              <a:t>Conformer</a:t>
            </a:r>
            <a:r>
              <a:rPr sz="1800" spc="-35" dirty="0">
                <a:latin typeface="Meiryo UI"/>
                <a:cs typeface="Meiryo UI"/>
              </a:rPr>
              <a:t> </a:t>
            </a:r>
            <a:r>
              <a:rPr sz="1800" spc="-10" dirty="0">
                <a:latin typeface="Meiryo UI"/>
                <a:cs typeface="Meiryo UI"/>
              </a:rPr>
              <a:t>generation</a:t>
            </a:r>
            <a:r>
              <a:rPr sz="1800" spc="-20" dirty="0">
                <a:latin typeface="Meiryo UI"/>
                <a:cs typeface="Meiryo UI"/>
              </a:rPr>
              <a:t>：配座異性体</a:t>
            </a:r>
            <a:endParaRPr sz="1800" dirty="0">
              <a:latin typeface="Meiryo UI"/>
              <a:cs typeface="Meiryo UI"/>
            </a:endParaRPr>
          </a:p>
          <a:p>
            <a:pPr marL="298450" indent="-285750">
              <a:lnSpc>
                <a:spcPct val="100000"/>
              </a:lnSpc>
              <a:spcBef>
                <a:spcPts val="2120"/>
              </a:spcBef>
              <a:buFont typeface="Wingdings"/>
              <a:buChar char=""/>
              <a:tabLst>
                <a:tab pos="298450" algn="l"/>
              </a:tabLst>
            </a:pPr>
            <a:r>
              <a:rPr sz="1800" spc="-25" dirty="0">
                <a:latin typeface="Meiryo UI"/>
                <a:cs typeface="Meiryo UI"/>
              </a:rPr>
              <a:t>最終的に以下の情報に集約</a:t>
            </a:r>
            <a:endParaRPr sz="1800" dirty="0">
              <a:latin typeface="Meiryo UI"/>
              <a:cs typeface="Meiryo UI"/>
            </a:endParaRPr>
          </a:p>
          <a:p>
            <a:pPr marL="755650" lvl="1" indent="-285115">
              <a:lnSpc>
                <a:spcPct val="100000"/>
              </a:lnSpc>
              <a:spcBef>
                <a:spcPts val="15"/>
              </a:spcBef>
              <a:buFont typeface="Arial"/>
              <a:buChar char="•"/>
              <a:tabLst>
                <a:tab pos="755650" algn="l"/>
              </a:tabLst>
            </a:pPr>
            <a:r>
              <a:rPr sz="1800" spc="-10" dirty="0">
                <a:latin typeface="Meiryo UI"/>
                <a:cs typeface="Meiryo UI"/>
              </a:rPr>
              <a:t>入力配列（</a:t>
            </a:r>
            <a:r>
              <a:rPr sz="1800" spc="-20" dirty="0">
                <a:latin typeface="Meiryo UI"/>
                <a:cs typeface="Meiryo UI"/>
              </a:rPr>
              <a:t>トークン</a:t>
            </a:r>
            <a:r>
              <a:rPr sz="1800" spc="-30" dirty="0">
                <a:latin typeface="Meiryo UI"/>
                <a:cs typeface="Meiryo UI"/>
              </a:rPr>
              <a:t>）</a:t>
            </a:r>
            <a:r>
              <a:rPr sz="1800" spc="-20" dirty="0">
                <a:latin typeface="Meiryo UI"/>
                <a:cs typeface="Meiryo UI"/>
              </a:rPr>
              <a:t>、ペア表現</a:t>
            </a:r>
            <a:r>
              <a:rPr sz="1800" spc="-10" dirty="0">
                <a:latin typeface="Meiryo UI"/>
                <a:cs typeface="Meiryo UI"/>
              </a:rPr>
              <a:t>（</a:t>
            </a:r>
            <a:r>
              <a:rPr sz="1800" spc="-20" dirty="0">
                <a:latin typeface="Meiryo UI"/>
                <a:cs typeface="Meiryo UI"/>
              </a:rPr>
              <a:t>トークン間</a:t>
            </a:r>
            <a:r>
              <a:rPr sz="1800" spc="-10" dirty="0">
                <a:latin typeface="Meiryo UI"/>
                <a:cs typeface="Meiryo UI"/>
              </a:rPr>
              <a:t>）</a:t>
            </a:r>
            <a:r>
              <a:rPr sz="1800" spc="-15" dirty="0">
                <a:latin typeface="Meiryo UI"/>
                <a:cs typeface="Meiryo UI"/>
              </a:rPr>
              <a:t>、シングル表現</a:t>
            </a:r>
            <a:r>
              <a:rPr sz="1800" spc="-10" dirty="0">
                <a:latin typeface="Meiryo UI"/>
                <a:cs typeface="Meiryo UI"/>
              </a:rPr>
              <a:t>（</a:t>
            </a:r>
            <a:r>
              <a:rPr sz="1800" spc="-20" dirty="0">
                <a:latin typeface="Meiryo UI"/>
                <a:cs typeface="Meiryo UI"/>
              </a:rPr>
              <a:t>トークン毎</a:t>
            </a:r>
            <a:r>
              <a:rPr sz="1800" spc="-50" dirty="0">
                <a:latin typeface="Meiryo UI"/>
                <a:cs typeface="Meiryo UI"/>
              </a:rPr>
              <a:t>）</a:t>
            </a:r>
            <a:endParaRPr sz="1800" dirty="0">
              <a:latin typeface="Meiryo UI"/>
              <a:cs typeface="Meiryo UI"/>
            </a:endParaRPr>
          </a:p>
          <a:p>
            <a:pPr marL="755650" lvl="1" indent="-285115">
              <a:lnSpc>
                <a:spcPct val="100000"/>
              </a:lnSpc>
              <a:spcBef>
                <a:spcPts val="20"/>
              </a:spcBef>
              <a:buFont typeface="Arial"/>
              <a:buChar char="•"/>
              <a:tabLst>
                <a:tab pos="755650" algn="l"/>
              </a:tabLst>
            </a:pPr>
            <a:r>
              <a:rPr sz="1800" spc="-20" dirty="0">
                <a:latin typeface="Meiryo UI"/>
                <a:cs typeface="Meiryo UI"/>
              </a:rPr>
              <a:t>後者二つが、後段の</a:t>
            </a:r>
            <a:r>
              <a:rPr sz="1800" spc="-10" dirty="0">
                <a:latin typeface="Meiryo UI"/>
                <a:cs typeface="Meiryo UI"/>
              </a:rPr>
              <a:t>Pairformer</a:t>
            </a:r>
            <a:r>
              <a:rPr sz="1800" spc="-25" dirty="0">
                <a:latin typeface="Meiryo UI"/>
                <a:cs typeface="Meiryo UI"/>
              </a:rPr>
              <a:t>での更新対象</a:t>
            </a:r>
            <a:endParaRPr sz="1800" dirty="0">
              <a:latin typeface="Meiryo UI"/>
              <a:cs typeface="Meiryo UI"/>
            </a:endParaRPr>
          </a:p>
        </p:txBody>
      </p:sp>
      <p:pic>
        <p:nvPicPr>
          <p:cNvPr id="5" name="object 5"/>
          <p:cNvPicPr/>
          <p:nvPr/>
        </p:nvPicPr>
        <p:blipFill>
          <a:blip r:embed="rId2" cstate="print"/>
          <a:stretch>
            <a:fillRect/>
          </a:stretch>
        </p:blipFill>
        <p:spPr>
          <a:xfrm>
            <a:off x="8037103" y="1607696"/>
            <a:ext cx="3885679" cy="2191313"/>
          </a:xfrm>
          <a:prstGeom prst="rect">
            <a:avLst/>
          </a:prstGeom>
        </p:spPr>
      </p:pic>
      <p:grpSp>
        <p:nvGrpSpPr>
          <p:cNvPr id="6" name="object 6"/>
          <p:cNvGrpSpPr/>
          <p:nvPr/>
        </p:nvGrpSpPr>
        <p:grpSpPr>
          <a:xfrm>
            <a:off x="379412" y="1379600"/>
            <a:ext cx="7223125" cy="2708275"/>
            <a:chOff x="379412" y="1379600"/>
            <a:chExt cx="7223125" cy="2708275"/>
          </a:xfrm>
        </p:grpSpPr>
        <p:pic>
          <p:nvPicPr>
            <p:cNvPr id="7" name="object 7"/>
            <p:cNvPicPr/>
            <p:nvPr/>
          </p:nvPicPr>
          <p:blipFill>
            <a:blip r:embed="rId3" cstate="print"/>
            <a:stretch>
              <a:fillRect/>
            </a:stretch>
          </p:blipFill>
          <p:spPr>
            <a:xfrm>
              <a:off x="491460" y="1809749"/>
              <a:ext cx="6795164" cy="1945670"/>
            </a:xfrm>
            <a:prstGeom prst="rect">
              <a:avLst/>
            </a:prstGeom>
          </p:spPr>
        </p:pic>
        <p:sp>
          <p:nvSpPr>
            <p:cNvPr id="8" name="object 8"/>
            <p:cNvSpPr/>
            <p:nvPr/>
          </p:nvSpPr>
          <p:spPr>
            <a:xfrm>
              <a:off x="385762" y="1576323"/>
              <a:ext cx="7210425" cy="2505075"/>
            </a:xfrm>
            <a:custGeom>
              <a:avLst/>
              <a:gdLst/>
              <a:ahLst/>
              <a:cxnLst/>
              <a:rect l="l" t="t" r="r" b="b"/>
              <a:pathLst>
                <a:path w="7210425" h="2505075">
                  <a:moveTo>
                    <a:pt x="0" y="2505075"/>
                  </a:moveTo>
                  <a:lnTo>
                    <a:pt x="7210425" y="2505075"/>
                  </a:lnTo>
                  <a:lnTo>
                    <a:pt x="7210425" y="0"/>
                  </a:lnTo>
                  <a:lnTo>
                    <a:pt x="0" y="0"/>
                  </a:lnTo>
                  <a:lnTo>
                    <a:pt x="0" y="2505075"/>
                  </a:lnTo>
                  <a:close/>
                </a:path>
              </a:pathLst>
            </a:custGeom>
            <a:ln w="12700">
              <a:solidFill>
                <a:srgbClr val="000000"/>
              </a:solidFill>
              <a:prstDash val="sysDash"/>
            </a:ln>
          </p:spPr>
          <p:txBody>
            <a:bodyPr wrap="square" lIns="0" tIns="0" rIns="0" bIns="0" rtlCol="0"/>
            <a:lstStyle/>
            <a:p>
              <a:endParaRPr/>
            </a:p>
          </p:txBody>
        </p:sp>
        <p:sp>
          <p:nvSpPr>
            <p:cNvPr id="9" name="object 9"/>
            <p:cNvSpPr/>
            <p:nvPr/>
          </p:nvSpPr>
          <p:spPr>
            <a:xfrm>
              <a:off x="1233487" y="1385950"/>
              <a:ext cx="857885" cy="447675"/>
            </a:xfrm>
            <a:custGeom>
              <a:avLst/>
              <a:gdLst/>
              <a:ahLst/>
              <a:cxnLst/>
              <a:rect l="l" t="t" r="r" b="b"/>
              <a:pathLst>
                <a:path w="857885" h="447675">
                  <a:moveTo>
                    <a:pt x="642937" y="0"/>
                  </a:moveTo>
                  <a:lnTo>
                    <a:pt x="214312" y="0"/>
                  </a:lnTo>
                  <a:lnTo>
                    <a:pt x="214312" y="223774"/>
                  </a:lnTo>
                  <a:lnTo>
                    <a:pt x="0" y="223774"/>
                  </a:lnTo>
                  <a:lnTo>
                    <a:pt x="428688" y="447675"/>
                  </a:lnTo>
                  <a:lnTo>
                    <a:pt x="857313" y="223774"/>
                  </a:lnTo>
                  <a:lnTo>
                    <a:pt x="642937" y="223774"/>
                  </a:lnTo>
                  <a:lnTo>
                    <a:pt x="642937" y="0"/>
                  </a:lnTo>
                  <a:close/>
                </a:path>
              </a:pathLst>
            </a:custGeom>
            <a:solidFill>
              <a:srgbClr val="FF0000"/>
            </a:solidFill>
          </p:spPr>
          <p:txBody>
            <a:bodyPr wrap="square" lIns="0" tIns="0" rIns="0" bIns="0" rtlCol="0"/>
            <a:lstStyle/>
            <a:p>
              <a:endParaRPr/>
            </a:p>
          </p:txBody>
        </p:sp>
        <p:sp>
          <p:nvSpPr>
            <p:cNvPr id="10" name="object 10"/>
            <p:cNvSpPr/>
            <p:nvPr/>
          </p:nvSpPr>
          <p:spPr>
            <a:xfrm>
              <a:off x="1233487" y="1385950"/>
              <a:ext cx="857885" cy="447675"/>
            </a:xfrm>
            <a:custGeom>
              <a:avLst/>
              <a:gdLst/>
              <a:ahLst/>
              <a:cxnLst/>
              <a:rect l="l" t="t" r="r" b="b"/>
              <a:pathLst>
                <a:path w="857885" h="447675">
                  <a:moveTo>
                    <a:pt x="0" y="223774"/>
                  </a:moveTo>
                  <a:lnTo>
                    <a:pt x="214312" y="223774"/>
                  </a:lnTo>
                  <a:lnTo>
                    <a:pt x="214312" y="0"/>
                  </a:lnTo>
                  <a:lnTo>
                    <a:pt x="642937" y="0"/>
                  </a:lnTo>
                  <a:lnTo>
                    <a:pt x="642937" y="223774"/>
                  </a:lnTo>
                  <a:lnTo>
                    <a:pt x="857313" y="223774"/>
                  </a:lnTo>
                  <a:lnTo>
                    <a:pt x="428688" y="447675"/>
                  </a:lnTo>
                  <a:lnTo>
                    <a:pt x="0" y="223774"/>
                  </a:lnTo>
                  <a:close/>
                </a:path>
              </a:pathLst>
            </a:custGeom>
            <a:ln w="12700">
              <a:solidFill>
                <a:srgbClr val="FF0000"/>
              </a:solidFill>
            </a:ln>
          </p:spPr>
          <p:txBody>
            <a:bodyPr wrap="square" lIns="0" tIns="0" rIns="0" bIns="0" rtlCol="0"/>
            <a:lstStyle/>
            <a:p>
              <a:endParaRPr/>
            </a:p>
          </p:txBody>
        </p:sp>
      </p:grpSp>
      <p:sp>
        <p:nvSpPr>
          <p:cNvPr id="11" name="object 11"/>
          <p:cNvSpPr txBox="1"/>
          <p:nvPr/>
        </p:nvSpPr>
        <p:spPr>
          <a:xfrm>
            <a:off x="2190114" y="845248"/>
            <a:ext cx="7817484"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eiryo UI"/>
                <a:cs typeface="Meiryo UI"/>
              </a:rPr>
              <a:t>DB</a:t>
            </a:r>
            <a:r>
              <a:rPr sz="2400" spc="-45" dirty="0">
                <a:latin typeface="Meiryo UI"/>
                <a:cs typeface="Meiryo UI"/>
              </a:rPr>
              <a:t>検索で、入力配列に類似したデータを集め、入力情報に追加</a:t>
            </a:r>
            <a:endParaRPr sz="2400">
              <a:latin typeface="Meiryo UI"/>
              <a:cs typeface="Meiryo UI"/>
            </a:endParaRPr>
          </a:p>
        </p:txBody>
      </p:sp>
      <p:sp>
        <p:nvSpPr>
          <p:cNvPr id="14" name="正方形/長方形 13">
            <a:extLst>
              <a:ext uri="{FF2B5EF4-FFF2-40B4-BE49-F238E27FC236}">
                <a16:creationId xmlns:a16="http://schemas.microsoft.com/office/drawing/2014/main" id="{758CCEC9-80D9-C4F4-D54F-97E03FBE56BA}"/>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の仕組み：特徴量</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69495" y="-51498"/>
            <a:ext cx="153035" cy="300355"/>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游ゴシック"/>
                <a:cs typeface="游ゴシック"/>
              </a:rPr>
              <a:t>9</a:t>
            </a:r>
            <a:endParaRPr sz="1800">
              <a:latin typeface="游ゴシック"/>
              <a:cs typeface="游ゴシック"/>
            </a:endParaRPr>
          </a:p>
        </p:txBody>
      </p:sp>
      <p:pic>
        <p:nvPicPr>
          <p:cNvPr id="4" name="object 4"/>
          <p:cNvPicPr/>
          <p:nvPr/>
        </p:nvPicPr>
        <p:blipFill>
          <a:blip r:embed="rId2" cstate="print"/>
          <a:stretch>
            <a:fillRect/>
          </a:stretch>
        </p:blipFill>
        <p:spPr>
          <a:xfrm>
            <a:off x="5538005" y="3969107"/>
            <a:ext cx="6158694" cy="1545867"/>
          </a:xfrm>
          <a:prstGeom prst="rect">
            <a:avLst/>
          </a:prstGeom>
        </p:spPr>
      </p:pic>
      <p:grpSp>
        <p:nvGrpSpPr>
          <p:cNvPr id="5" name="object 5"/>
          <p:cNvGrpSpPr/>
          <p:nvPr/>
        </p:nvGrpSpPr>
        <p:grpSpPr>
          <a:xfrm>
            <a:off x="598487" y="1560449"/>
            <a:ext cx="5880100" cy="2060575"/>
            <a:chOff x="598487" y="1560449"/>
            <a:chExt cx="5880100" cy="2060575"/>
          </a:xfrm>
        </p:grpSpPr>
        <p:pic>
          <p:nvPicPr>
            <p:cNvPr id="6" name="object 6"/>
            <p:cNvPicPr/>
            <p:nvPr/>
          </p:nvPicPr>
          <p:blipFill>
            <a:blip r:embed="rId3" cstate="print"/>
            <a:stretch>
              <a:fillRect/>
            </a:stretch>
          </p:blipFill>
          <p:spPr>
            <a:xfrm>
              <a:off x="688634" y="1752600"/>
              <a:ext cx="5521665" cy="1592734"/>
            </a:xfrm>
            <a:prstGeom prst="rect">
              <a:avLst/>
            </a:prstGeom>
          </p:spPr>
        </p:pic>
        <p:sp>
          <p:nvSpPr>
            <p:cNvPr id="7" name="object 7"/>
            <p:cNvSpPr/>
            <p:nvPr/>
          </p:nvSpPr>
          <p:spPr>
            <a:xfrm>
              <a:off x="604837" y="1566799"/>
              <a:ext cx="5867400" cy="2047875"/>
            </a:xfrm>
            <a:custGeom>
              <a:avLst/>
              <a:gdLst/>
              <a:ahLst/>
              <a:cxnLst/>
              <a:rect l="l" t="t" r="r" b="b"/>
              <a:pathLst>
                <a:path w="5867400" h="2047875">
                  <a:moveTo>
                    <a:pt x="0" y="2047875"/>
                  </a:moveTo>
                  <a:lnTo>
                    <a:pt x="5867400" y="2047875"/>
                  </a:lnTo>
                  <a:lnTo>
                    <a:pt x="5867400" y="0"/>
                  </a:lnTo>
                  <a:lnTo>
                    <a:pt x="0" y="0"/>
                  </a:lnTo>
                  <a:lnTo>
                    <a:pt x="0" y="2047875"/>
                  </a:lnTo>
                  <a:close/>
                </a:path>
              </a:pathLst>
            </a:custGeom>
            <a:ln w="12700">
              <a:solidFill>
                <a:srgbClr val="000000"/>
              </a:solidFill>
              <a:prstDash val="sysDash"/>
            </a:ln>
          </p:spPr>
          <p:txBody>
            <a:bodyPr wrap="square" lIns="0" tIns="0" rIns="0" bIns="0" rtlCol="0"/>
            <a:lstStyle/>
            <a:p>
              <a:endParaRPr/>
            </a:p>
          </p:txBody>
        </p:sp>
        <p:sp>
          <p:nvSpPr>
            <p:cNvPr id="8" name="object 8"/>
            <p:cNvSpPr/>
            <p:nvPr/>
          </p:nvSpPr>
          <p:spPr>
            <a:xfrm>
              <a:off x="3538601" y="1919351"/>
              <a:ext cx="685800" cy="361950"/>
            </a:xfrm>
            <a:custGeom>
              <a:avLst/>
              <a:gdLst/>
              <a:ahLst/>
              <a:cxnLst/>
              <a:rect l="l" t="t" r="r" b="b"/>
              <a:pathLst>
                <a:path w="685800" h="361950">
                  <a:moveTo>
                    <a:pt x="514350" y="0"/>
                  </a:moveTo>
                  <a:lnTo>
                    <a:pt x="171450" y="0"/>
                  </a:lnTo>
                  <a:lnTo>
                    <a:pt x="171450" y="180975"/>
                  </a:lnTo>
                  <a:lnTo>
                    <a:pt x="0" y="180975"/>
                  </a:lnTo>
                  <a:lnTo>
                    <a:pt x="342900" y="361950"/>
                  </a:lnTo>
                  <a:lnTo>
                    <a:pt x="685800" y="180975"/>
                  </a:lnTo>
                  <a:lnTo>
                    <a:pt x="514350" y="180975"/>
                  </a:lnTo>
                  <a:lnTo>
                    <a:pt x="514350" y="0"/>
                  </a:lnTo>
                  <a:close/>
                </a:path>
              </a:pathLst>
            </a:custGeom>
            <a:solidFill>
              <a:srgbClr val="FF0000"/>
            </a:solidFill>
          </p:spPr>
          <p:txBody>
            <a:bodyPr wrap="square" lIns="0" tIns="0" rIns="0" bIns="0" rtlCol="0"/>
            <a:lstStyle/>
            <a:p>
              <a:endParaRPr/>
            </a:p>
          </p:txBody>
        </p:sp>
        <p:sp>
          <p:nvSpPr>
            <p:cNvPr id="9" name="object 9"/>
            <p:cNvSpPr/>
            <p:nvPr/>
          </p:nvSpPr>
          <p:spPr>
            <a:xfrm>
              <a:off x="3538601" y="1919351"/>
              <a:ext cx="685800" cy="361950"/>
            </a:xfrm>
            <a:custGeom>
              <a:avLst/>
              <a:gdLst/>
              <a:ahLst/>
              <a:cxnLst/>
              <a:rect l="l" t="t" r="r" b="b"/>
              <a:pathLst>
                <a:path w="685800" h="361950">
                  <a:moveTo>
                    <a:pt x="0" y="180975"/>
                  </a:moveTo>
                  <a:lnTo>
                    <a:pt x="171450" y="180975"/>
                  </a:lnTo>
                  <a:lnTo>
                    <a:pt x="171450" y="0"/>
                  </a:lnTo>
                  <a:lnTo>
                    <a:pt x="514350" y="0"/>
                  </a:lnTo>
                  <a:lnTo>
                    <a:pt x="514350" y="180975"/>
                  </a:lnTo>
                  <a:lnTo>
                    <a:pt x="685800" y="180975"/>
                  </a:lnTo>
                  <a:lnTo>
                    <a:pt x="342900" y="361950"/>
                  </a:lnTo>
                  <a:lnTo>
                    <a:pt x="0" y="180975"/>
                  </a:lnTo>
                  <a:close/>
                </a:path>
              </a:pathLst>
            </a:custGeom>
            <a:ln w="12700">
              <a:solidFill>
                <a:srgbClr val="FF0000"/>
              </a:solidFill>
            </a:ln>
          </p:spPr>
          <p:txBody>
            <a:bodyPr wrap="square" lIns="0" tIns="0" rIns="0" bIns="0" rtlCol="0"/>
            <a:lstStyle/>
            <a:p>
              <a:endParaRPr/>
            </a:p>
          </p:txBody>
        </p:sp>
      </p:grpSp>
      <p:sp>
        <p:nvSpPr>
          <p:cNvPr id="10" name="object 10"/>
          <p:cNvSpPr txBox="1"/>
          <p:nvPr/>
        </p:nvSpPr>
        <p:spPr>
          <a:xfrm>
            <a:off x="575627" y="4035742"/>
            <a:ext cx="4520565" cy="853440"/>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1800" spc="-50" dirty="0">
                <a:latin typeface="Meiryo UI"/>
                <a:cs typeface="Meiryo UI"/>
              </a:rPr>
              <a:t>ペア表現、シングル表現それぞれを更新</a:t>
            </a:r>
            <a:endParaRPr sz="1800">
              <a:latin typeface="Meiryo UI"/>
              <a:cs typeface="Meiryo UI"/>
            </a:endParaRPr>
          </a:p>
          <a:p>
            <a:pPr marL="298450" indent="-285750">
              <a:lnSpc>
                <a:spcPct val="100000"/>
              </a:lnSpc>
              <a:spcBef>
                <a:spcPts val="20"/>
              </a:spcBef>
              <a:buFont typeface="Wingdings"/>
              <a:buChar char=""/>
              <a:tabLst>
                <a:tab pos="298450" algn="l"/>
              </a:tabLst>
            </a:pPr>
            <a:r>
              <a:rPr sz="1800" spc="-10" dirty="0">
                <a:latin typeface="Meiryo UI"/>
                <a:cs typeface="Meiryo UI"/>
              </a:rPr>
              <a:t>基本的に</a:t>
            </a:r>
            <a:r>
              <a:rPr sz="1800" spc="-20" dirty="0">
                <a:latin typeface="Meiryo UI"/>
                <a:cs typeface="Meiryo UI"/>
              </a:rPr>
              <a:t>AlphaFold2</a:t>
            </a:r>
            <a:r>
              <a:rPr sz="1800" spc="-25" dirty="0">
                <a:latin typeface="Meiryo UI"/>
                <a:cs typeface="Meiryo UI"/>
              </a:rPr>
              <a:t>を踏襲だが、</a:t>
            </a:r>
            <a:endParaRPr sz="1800">
              <a:latin typeface="Meiryo UI"/>
              <a:cs typeface="Meiryo UI"/>
            </a:endParaRPr>
          </a:p>
          <a:p>
            <a:pPr marL="298450">
              <a:lnSpc>
                <a:spcPct val="100000"/>
              </a:lnSpc>
              <a:spcBef>
                <a:spcPts val="20"/>
              </a:spcBef>
            </a:pPr>
            <a:r>
              <a:rPr sz="1800" spc="-10" dirty="0">
                <a:latin typeface="Meiryo UI"/>
                <a:cs typeface="Meiryo UI"/>
              </a:rPr>
              <a:t>MSAが不採用に</a:t>
            </a:r>
            <a:r>
              <a:rPr sz="1200" dirty="0">
                <a:latin typeface="Meiryo UI"/>
                <a:cs typeface="Meiryo UI"/>
              </a:rPr>
              <a:t>(MSA:Generic</a:t>
            </a:r>
            <a:r>
              <a:rPr sz="1200" spc="15" dirty="0">
                <a:latin typeface="Meiryo UI"/>
                <a:cs typeface="Meiryo UI"/>
              </a:rPr>
              <a:t> </a:t>
            </a:r>
            <a:r>
              <a:rPr sz="1200" spc="-10" dirty="0">
                <a:latin typeface="Meiryo UI"/>
                <a:cs typeface="Meiryo UI"/>
              </a:rPr>
              <a:t>search</a:t>
            </a:r>
            <a:r>
              <a:rPr sz="1200" spc="-15" dirty="0">
                <a:latin typeface="Meiryo UI"/>
                <a:cs typeface="Meiryo UI"/>
              </a:rPr>
              <a:t>結果由来の情報)</a:t>
            </a:r>
            <a:endParaRPr sz="1200">
              <a:latin typeface="Meiryo UI"/>
              <a:cs typeface="Meiryo UI"/>
            </a:endParaRPr>
          </a:p>
        </p:txBody>
      </p:sp>
      <p:grpSp>
        <p:nvGrpSpPr>
          <p:cNvPr id="11" name="object 11"/>
          <p:cNvGrpSpPr/>
          <p:nvPr/>
        </p:nvGrpSpPr>
        <p:grpSpPr>
          <a:xfrm>
            <a:off x="5915088" y="5895975"/>
            <a:ext cx="3152775" cy="809625"/>
            <a:chOff x="5915088" y="5895975"/>
            <a:chExt cx="3152775" cy="809625"/>
          </a:xfrm>
        </p:grpSpPr>
        <p:pic>
          <p:nvPicPr>
            <p:cNvPr id="12" name="object 12"/>
            <p:cNvPicPr/>
            <p:nvPr/>
          </p:nvPicPr>
          <p:blipFill>
            <a:blip r:embed="rId4" cstate="print"/>
            <a:stretch>
              <a:fillRect/>
            </a:stretch>
          </p:blipFill>
          <p:spPr>
            <a:xfrm>
              <a:off x="6009738" y="5965849"/>
              <a:ext cx="2811225" cy="718155"/>
            </a:xfrm>
            <a:prstGeom prst="rect">
              <a:avLst/>
            </a:prstGeom>
          </p:spPr>
        </p:pic>
        <p:sp>
          <p:nvSpPr>
            <p:cNvPr id="13" name="object 13"/>
            <p:cNvSpPr/>
            <p:nvPr/>
          </p:nvSpPr>
          <p:spPr>
            <a:xfrm>
              <a:off x="5919851" y="5900737"/>
              <a:ext cx="3143250" cy="800100"/>
            </a:xfrm>
            <a:custGeom>
              <a:avLst/>
              <a:gdLst/>
              <a:ahLst/>
              <a:cxnLst/>
              <a:rect l="l" t="t" r="r" b="b"/>
              <a:pathLst>
                <a:path w="3143250" h="800100">
                  <a:moveTo>
                    <a:pt x="0" y="800100"/>
                  </a:moveTo>
                  <a:lnTo>
                    <a:pt x="3143250" y="800100"/>
                  </a:lnTo>
                  <a:lnTo>
                    <a:pt x="3143250" y="0"/>
                  </a:lnTo>
                  <a:lnTo>
                    <a:pt x="0" y="0"/>
                  </a:lnTo>
                  <a:lnTo>
                    <a:pt x="0" y="80010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9140825" y="5868352"/>
            <a:ext cx="2559685" cy="57721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Meiryo UI"/>
                <a:cs typeface="Meiryo UI"/>
              </a:rPr>
              <a:t>←</a:t>
            </a:r>
            <a:r>
              <a:rPr sz="1800" u="sng" spc="-10" dirty="0">
                <a:solidFill>
                  <a:srgbClr val="0462C1"/>
                </a:solidFill>
                <a:uFill>
                  <a:solidFill>
                    <a:srgbClr val="0462C1"/>
                  </a:solidFill>
                </a:uFill>
                <a:latin typeface="Meiryo UI"/>
                <a:cs typeface="Meiryo UI"/>
                <a:hlinkClick r:id="rId5"/>
              </a:rPr>
              <a:t>AlphaFold2</a:t>
            </a:r>
            <a:r>
              <a:rPr sz="1800" u="none" spc="-30" dirty="0">
                <a:latin typeface="Meiryo UI"/>
                <a:cs typeface="Meiryo UI"/>
              </a:rPr>
              <a:t>より引用</a:t>
            </a:r>
            <a:endParaRPr sz="1800">
              <a:latin typeface="Meiryo UI"/>
              <a:cs typeface="Meiryo UI"/>
            </a:endParaRPr>
          </a:p>
          <a:p>
            <a:pPr marL="165100">
              <a:lnSpc>
                <a:spcPct val="100000"/>
              </a:lnSpc>
              <a:spcBef>
                <a:spcPts val="20"/>
              </a:spcBef>
            </a:pPr>
            <a:r>
              <a:rPr sz="1800" spc="-20" dirty="0">
                <a:latin typeface="Meiryo UI"/>
                <a:cs typeface="Meiryo UI"/>
              </a:rPr>
              <a:t>ペア表現の更新方法４種</a:t>
            </a:r>
            <a:endParaRPr sz="1800">
              <a:latin typeface="Meiryo UI"/>
              <a:cs typeface="Meiryo UI"/>
            </a:endParaRPr>
          </a:p>
        </p:txBody>
      </p:sp>
      <p:sp>
        <p:nvSpPr>
          <p:cNvPr id="15" name="object 15"/>
          <p:cNvSpPr txBox="1"/>
          <p:nvPr/>
        </p:nvSpPr>
        <p:spPr>
          <a:xfrm>
            <a:off x="3825240" y="845248"/>
            <a:ext cx="4549775" cy="391795"/>
          </a:xfrm>
          <a:prstGeom prst="rect">
            <a:avLst/>
          </a:prstGeom>
        </p:spPr>
        <p:txBody>
          <a:bodyPr vert="horz" wrap="square" lIns="0" tIns="12700" rIns="0" bIns="0" rtlCol="0">
            <a:spAutoFit/>
          </a:bodyPr>
          <a:lstStyle/>
          <a:p>
            <a:pPr marL="12700">
              <a:lnSpc>
                <a:spcPct val="100000"/>
              </a:lnSpc>
              <a:spcBef>
                <a:spcPts val="100"/>
              </a:spcBef>
            </a:pPr>
            <a:r>
              <a:rPr sz="2400" spc="-20" dirty="0">
                <a:latin typeface="Meiryo UI"/>
                <a:cs typeface="Meiryo UI"/>
              </a:rPr>
              <a:t>基本的な処理はAlphaFold2</a:t>
            </a:r>
            <a:r>
              <a:rPr sz="2400" spc="-30" dirty="0">
                <a:latin typeface="Meiryo UI"/>
                <a:cs typeface="Meiryo UI"/>
              </a:rPr>
              <a:t>を踏襲</a:t>
            </a:r>
            <a:endParaRPr sz="2400">
              <a:latin typeface="Meiryo UI"/>
              <a:cs typeface="Meiryo UI"/>
            </a:endParaRPr>
          </a:p>
        </p:txBody>
      </p:sp>
      <p:sp>
        <p:nvSpPr>
          <p:cNvPr id="18" name="正方形/長方形 17">
            <a:extLst>
              <a:ext uri="{FF2B5EF4-FFF2-40B4-BE49-F238E27FC236}">
                <a16:creationId xmlns:a16="http://schemas.microsoft.com/office/drawing/2014/main" id="{E1ACC61C-3E43-0CC1-5E6C-50FA9545EF74}"/>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：潜在特徴の更新</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10</a:t>
            </a:r>
            <a:endParaRPr sz="1800">
              <a:latin typeface="游ゴシック"/>
              <a:cs typeface="游ゴシック"/>
            </a:endParaRPr>
          </a:p>
        </p:txBody>
      </p:sp>
      <p:grpSp>
        <p:nvGrpSpPr>
          <p:cNvPr id="4" name="object 4"/>
          <p:cNvGrpSpPr/>
          <p:nvPr/>
        </p:nvGrpSpPr>
        <p:grpSpPr>
          <a:xfrm>
            <a:off x="608012" y="1446275"/>
            <a:ext cx="5880100" cy="2051050"/>
            <a:chOff x="608012" y="1446275"/>
            <a:chExt cx="5880100" cy="2051050"/>
          </a:xfrm>
        </p:grpSpPr>
        <p:pic>
          <p:nvPicPr>
            <p:cNvPr id="5" name="object 5"/>
            <p:cNvPicPr/>
            <p:nvPr/>
          </p:nvPicPr>
          <p:blipFill>
            <a:blip r:embed="rId2" cstate="print"/>
            <a:stretch>
              <a:fillRect/>
            </a:stretch>
          </p:blipFill>
          <p:spPr>
            <a:xfrm>
              <a:off x="685800" y="1628774"/>
              <a:ext cx="5534025" cy="1593954"/>
            </a:xfrm>
            <a:prstGeom prst="rect">
              <a:avLst/>
            </a:prstGeom>
          </p:spPr>
        </p:pic>
        <p:sp>
          <p:nvSpPr>
            <p:cNvPr id="6" name="object 6"/>
            <p:cNvSpPr/>
            <p:nvPr/>
          </p:nvSpPr>
          <p:spPr>
            <a:xfrm>
              <a:off x="614362" y="1452625"/>
              <a:ext cx="5867400" cy="2038350"/>
            </a:xfrm>
            <a:custGeom>
              <a:avLst/>
              <a:gdLst/>
              <a:ahLst/>
              <a:cxnLst/>
              <a:rect l="l" t="t" r="r" b="b"/>
              <a:pathLst>
                <a:path w="5867400" h="2038350">
                  <a:moveTo>
                    <a:pt x="0" y="2038350"/>
                  </a:moveTo>
                  <a:lnTo>
                    <a:pt x="5867400" y="2038350"/>
                  </a:lnTo>
                  <a:lnTo>
                    <a:pt x="5867400" y="0"/>
                  </a:lnTo>
                  <a:lnTo>
                    <a:pt x="0" y="0"/>
                  </a:lnTo>
                  <a:lnTo>
                    <a:pt x="0" y="2038350"/>
                  </a:lnTo>
                  <a:close/>
                </a:path>
              </a:pathLst>
            </a:custGeom>
            <a:ln w="12700">
              <a:solidFill>
                <a:srgbClr val="000000"/>
              </a:solidFill>
              <a:prstDash val="sysDash"/>
            </a:ln>
          </p:spPr>
          <p:txBody>
            <a:bodyPr wrap="square" lIns="0" tIns="0" rIns="0" bIns="0" rtlCol="0"/>
            <a:lstStyle/>
            <a:p>
              <a:endParaRPr/>
            </a:p>
          </p:txBody>
        </p:sp>
        <p:sp>
          <p:nvSpPr>
            <p:cNvPr id="7" name="object 7"/>
            <p:cNvSpPr/>
            <p:nvPr/>
          </p:nvSpPr>
          <p:spPr>
            <a:xfrm>
              <a:off x="4853051" y="1795525"/>
              <a:ext cx="695325" cy="361950"/>
            </a:xfrm>
            <a:custGeom>
              <a:avLst/>
              <a:gdLst/>
              <a:ahLst/>
              <a:cxnLst/>
              <a:rect l="l" t="t" r="r" b="b"/>
              <a:pathLst>
                <a:path w="695325" h="361950">
                  <a:moveTo>
                    <a:pt x="521462" y="0"/>
                  </a:moveTo>
                  <a:lnTo>
                    <a:pt x="173736" y="0"/>
                  </a:lnTo>
                  <a:lnTo>
                    <a:pt x="173736" y="180975"/>
                  </a:lnTo>
                  <a:lnTo>
                    <a:pt x="0" y="180975"/>
                  </a:lnTo>
                  <a:lnTo>
                    <a:pt x="347599" y="361950"/>
                  </a:lnTo>
                  <a:lnTo>
                    <a:pt x="695325" y="180975"/>
                  </a:lnTo>
                  <a:lnTo>
                    <a:pt x="521462" y="180975"/>
                  </a:lnTo>
                  <a:lnTo>
                    <a:pt x="521462" y="0"/>
                  </a:lnTo>
                  <a:close/>
                </a:path>
              </a:pathLst>
            </a:custGeom>
            <a:solidFill>
              <a:srgbClr val="FF0000"/>
            </a:solidFill>
          </p:spPr>
          <p:txBody>
            <a:bodyPr wrap="square" lIns="0" tIns="0" rIns="0" bIns="0" rtlCol="0"/>
            <a:lstStyle/>
            <a:p>
              <a:endParaRPr/>
            </a:p>
          </p:txBody>
        </p:sp>
        <p:sp>
          <p:nvSpPr>
            <p:cNvPr id="8" name="object 8"/>
            <p:cNvSpPr/>
            <p:nvPr/>
          </p:nvSpPr>
          <p:spPr>
            <a:xfrm>
              <a:off x="4853051" y="1795525"/>
              <a:ext cx="695325" cy="361950"/>
            </a:xfrm>
            <a:custGeom>
              <a:avLst/>
              <a:gdLst/>
              <a:ahLst/>
              <a:cxnLst/>
              <a:rect l="l" t="t" r="r" b="b"/>
              <a:pathLst>
                <a:path w="695325" h="361950">
                  <a:moveTo>
                    <a:pt x="0" y="180975"/>
                  </a:moveTo>
                  <a:lnTo>
                    <a:pt x="173736" y="180975"/>
                  </a:lnTo>
                  <a:lnTo>
                    <a:pt x="173736" y="0"/>
                  </a:lnTo>
                  <a:lnTo>
                    <a:pt x="521462" y="0"/>
                  </a:lnTo>
                  <a:lnTo>
                    <a:pt x="521462" y="180975"/>
                  </a:lnTo>
                  <a:lnTo>
                    <a:pt x="695325" y="180975"/>
                  </a:lnTo>
                  <a:lnTo>
                    <a:pt x="347599" y="361950"/>
                  </a:lnTo>
                  <a:lnTo>
                    <a:pt x="0" y="180975"/>
                  </a:lnTo>
                  <a:close/>
                </a:path>
              </a:pathLst>
            </a:custGeom>
            <a:ln w="12700">
              <a:solidFill>
                <a:srgbClr val="FF0000"/>
              </a:solidFill>
            </a:ln>
          </p:spPr>
          <p:txBody>
            <a:bodyPr wrap="square" lIns="0" tIns="0" rIns="0" bIns="0" rtlCol="0"/>
            <a:lstStyle/>
            <a:p>
              <a:endParaRPr/>
            </a:p>
          </p:txBody>
        </p:sp>
      </p:grpSp>
      <p:sp>
        <p:nvSpPr>
          <p:cNvPr id="9" name="object 9"/>
          <p:cNvSpPr txBox="1"/>
          <p:nvPr/>
        </p:nvSpPr>
        <p:spPr>
          <a:xfrm>
            <a:off x="688657" y="4064952"/>
            <a:ext cx="6562090" cy="1673860"/>
          </a:xfrm>
          <a:prstGeom prst="rect">
            <a:avLst/>
          </a:prstGeom>
        </p:spPr>
        <p:txBody>
          <a:bodyPr vert="horz" wrap="square" lIns="0" tIns="10795" rIns="0" bIns="0" rtlCol="0">
            <a:spAutoFit/>
          </a:bodyPr>
          <a:lstStyle/>
          <a:p>
            <a:pPr marL="298450" marR="879475" indent="-286385">
              <a:lnSpc>
                <a:spcPct val="100800"/>
              </a:lnSpc>
              <a:spcBef>
                <a:spcPts val="85"/>
              </a:spcBef>
              <a:buFont typeface="Wingdings"/>
              <a:buChar char=""/>
              <a:tabLst>
                <a:tab pos="298450" algn="l"/>
              </a:tabLst>
            </a:pPr>
            <a:r>
              <a:rPr sz="1800" spc="-30" dirty="0">
                <a:latin typeface="Meiryo UI"/>
                <a:cs typeface="Meiryo UI"/>
              </a:rPr>
              <a:t>トークンと原子座標の２段階で構成。基本は</a:t>
            </a:r>
            <a:r>
              <a:rPr sz="1800" spc="-10" dirty="0">
                <a:latin typeface="Meiryo UI"/>
                <a:cs typeface="Meiryo UI"/>
              </a:rPr>
              <a:t>transformerただし、</a:t>
            </a:r>
            <a:r>
              <a:rPr sz="1800" spc="-25" dirty="0">
                <a:latin typeface="Meiryo UI"/>
                <a:cs typeface="Meiryo UI"/>
              </a:rPr>
              <a:t>SwiGLU</a:t>
            </a:r>
            <a:r>
              <a:rPr sz="1800" spc="-20" dirty="0">
                <a:latin typeface="Meiryo UI"/>
                <a:cs typeface="Meiryo UI"/>
              </a:rPr>
              <a:t>利用。また、</a:t>
            </a:r>
            <a:r>
              <a:rPr sz="1800" spc="-10" dirty="0">
                <a:latin typeface="Meiryo UI"/>
                <a:cs typeface="Meiryo UI"/>
              </a:rPr>
              <a:t>SE(3</a:t>
            </a:r>
            <a:r>
              <a:rPr sz="1800" spc="-15" dirty="0">
                <a:latin typeface="Meiryo UI"/>
                <a:cs typeface="Meiryo UI"/>
              </a:rPr>
              <a:t>)同変を持たない</a:t>
            </a:r>
            <a:endParaRPr sz="1800" dirty="0">
              <a:latin typeface="Meiryo UI"/>
              <a:cs typeface="Meiryo UI"/>
            </a:endParaRPr>
          </a:p>
          <a:p>
            <a:pPr marL="298450" indent="-285750">
              <a:lnSpc>
                <a:spcPct val="100000"/>
              </a:lnSpc>
              <a:spcBef>
                <a:spcPts val="2120"/>
              </a:spcBef>
              <a:buFont typeface="Wingdings"/>
              <a:buChar char=""/>
              <a:tabLst>
                <a:tab pos="298450" algn="l"/>
              </a:tabLst>
            </a:pPr>
            <a:r>
              <a:rPr sz="1800" spc="-20" dirty="0">
                <a:latin typeface="Meiryo UI"/>
                <a:cs typeface="Meiryo UI"/>
              </a:rPr>
              <a:t>条件付け</a:t>
            </a:r>
            <a:endParaRPr sz="1800" dirty="0">
              <a:latin typeface="Meiryo UI"/>
              <a:cs typeface="Meiryo UI"/>
            </a:endParaRPr>
          </a:p>
          <a:p>
            <a:pPr marL="755650" lvl="1" indent="-285750">
              <a:lnSpc>
                <a:spcPct val="100000"/>
              </a:lnSpc>
              <a:spcBef>
                <a:spcPts val="15"/>
              </a:spcBef>
              <a:buFont typeface="Arial"/>
              <a:buChar char="•"/>
              <a:tabLst>
                <a:tab pos="755650" algn="l"/>
              </a:tabLst>
            </a:pPr>
            <a:r>
              <a:rPr sz="1800" dirty="0">
                <a:latin typeface="Meiryo UI"/>
                <a:cs typeface="Meiryo UI"/>
              </a:rPr>
              <a:t>Adaptive</a:t>
            </a:r>
            <a:r>
              <a:rPr sz="1800" spc="-20" dirty="0">
                <a:latin typeface="Meiryo UI"/>
                <a:cs typeface="Meiryo UI"/>
              </a:rPr>
              <a:t> </a:t>
            </a:r>
            <a:r>
              <a:rPr sz="1800" dirty="0">
                <a:latin typeface="Meiryo UI"/>
                <a:cs typeface="Meiryo UI"/>
              </a:rPr>
              <a:t>Layernorm</a:t>
            </a:r>
            <a:r>
              <a:rPr sz="1800" spc="-30" dirty="0">
                <a:latin typeface="Meiryo UI"/>
                <a:cs typeface="Meiryo UI"/>
              </a:rPr>
              <a:t> </a:t>
            </a:r>
            <a:r>
              <a:rPr sz="1800" dirty="0">
                <a:latin typeface="Meiryo UI"/>
                <a:cs typeface="Meiryo UI"/>
              </a:rPr>
              <a:t>[27]</a:t>
            </a:r>
            <a:r>
              <a:rPr sz="1800" spc="-30" dirty="0">
                <a:latin typeface="Meiryo UI"/>
                <a:cs typeface="Meiryo UI"/>
              </a:rPr>
              <a:t> </a:t>
            </a:r>
            <a:r>
              <a:rPr sz="1800" dirty="0">
                <a:latin typeface="Meiryo UI"/>
                <a:cs typeface="Meiryo UI"/>
              </a:rPr>
              <a:t>for</a:t>
            </a:r>
            <a:r>
              <a:rPr sz="1800" spc="-55" dirty="0">
                <a:latin typeface="Meiryo UI"/>
                <a:cs typeface="Meiryo UI"/>
              </a:rPr>
              <a:t> </a:t>
            </a:r>
            <a:r>
              <a:rPr sz="1800" dirty="0">
                <a:latin typeface="Meiryo UI"/>
                <a:cs typeface="Meiryo UI"/>
              </a:rPr>
              <a:t>the</a:t>
            </a:r>
            <a:r>
              <a:rPr sz="1800" spc="-50" dirty="0">
                <a:latin typeface="Meiryo UI"/>
                <a:cs typeface="Meiryo UI"/>
              </a:rPr>
              <a:t> </a:t>
            </a:r>
            <a:r>
              <a:rPr sz="1800" dirty="0">
                <a:latin typeface="Meiryo UI"/>
                <a:cs typeface="Meiryo UI"/>
              </a:rPr>
              <a:t>single</a:t>
            </a:r>
            <a:r>
              <a:rPr sz="1800" spc="-55" dirty="0">
                <a:latin typeface="Meiryo UI"/>
                <a:cs typeface="Meiryo UI"/>
              </a:rPr>
              <a:t> </a:t>
            </a:r>
            <a:r>
              <a:rPr sz="1800" spc="-10" dirty="0">
                <a:latin typeface="Meiryo UI"/>
                <a:cs typeface="Meiryo UI"/>
              </a:rPr>
              <a:t>conditioning</a:t>
            </a:r>
            <a:endParaRPr sz="1800" dirty="0">
              <a:latin typeface="Meiryo UI"/>
              <a:cs typeface="Meiryo UI"/>
            </a:endParaRPr>
          </a:p>
          <a:p>
            <a:pPr marL="755650" lvl="1" indent="-285750">
              <a:lnSpc>
                <a:spcPct val="100000"/>
              </a:lnSpc>
              <a:spcBef>
                <a:spcPts val="20"/>
              </a:spcBef>
              <a:buFont typeface="Arial"/>
              <a:buChar char="•"/>
              <a:tabLst>
                <a:tab pos="755650" algn="l"/>
              </a:tabLst>
            </a:pPr>
            <a:r>
              <a:rPr sz="1800" dirty="0">
                <a:latin typeface="Meiryo UI"/>
                <a:cs typeface="Meiryo UI"/>
              </a:rPr>
              <a:t>logit</a:t>
            </a:r>
            <a:r>
              <a:rPr sz="1800" spc="5" dirty="0">
                <a:latin typeface="Meiryo UI"/>
                <a:cs typeface="Meiryo UI"/>
              </a:rPr>
              <a:t> </a:t>
            </a:r>
            <a:r>
              <a:rPr sz="1800" dirty="0">
                <a:latin typeface="Meiryo UI"/>
                <a:cs typeface="Meiryo UI"/>
              </a:rPr>
              <a:t>biasing</a:t>
            </a:r>
            <a:r>
              <a:rPr sz="1800" spc="-30" dirty="0">
                <a:latin typeface="Meiryo UI"/>
                <a:cs typeface="Meiryo UI"/>
              </a:rPr>
              <a:t> </a:t>
            </a:r>
            <a:r>
              <a:rPr sz="1800" dirty="0">
                <a:latin typeface="Meiryo UI"/>
                <a:cs typeface="Meiryo UI"/>
              </a:rPr>
              <a:t>for</a:t>
            </a:r>
            <a:r>
              <a:rPr sz="1800" spc="-50" dirty="0">
                <a:latin typeface="Meiryo UI"/>
                <a:cs typeface="Meiryo UI"/>
              </a:rPr>
              <a:t> </a:t>
            </a:r>
            <a:r>
              <a:rPr sz="1800" dirty="0">
                <a:latin typeface="Meiryo UI"/>
                <a:cs typeface="Meiryo UI"/>
              </a:rPr>
              <a:t>the</a:t>
            </a:r>
            <a:r>
              <a:rPr sz="1800" spc="-45" dirty="0">
                <a:latin typeface="Meiryo UI"/>
                <a:cs typeface="Meiryo UI"/>
              </a:rPr>
              <a:t> </a:t>
            </a:r>
            <a:r>
              <a:rPr sz="1800" dirty="0">
                <a:latin typeface="Meiryo UI"/>
                <a:cs typeface="Meiryo UI"/>
              </a:rPr>
              <a:t>pair</a:t>
            </a:r>
            <a:r>
              <a:rPr sz="1800" spc="-15" dirty="0">
                <a:latin typeface="Meiryo UI"/>
                <a:cs typeface="Meiryo UI"/>
              </a:rPr>
              <a:t> </a:t>
            </a:r>
            <a:r>
              <a:rPr sz="1800" spc="-10" dirty="0">
                <a:latin typeface="Meiryo UI"/>
                <a:cs typeface="Meiryo UI"/>
              </a:rPr>
              <a:t>conditioning</a:t>
            </a:r>
            <a:endParaRPr sz="1800" dirty="0">
              <a:latin typeface="Meiryo UI"/>
              <a:cs typeface="Meiryo UI"/>
            </a:endParaRPr>
          </a:p>
        </p:txBody>
      </p:sp>
      <p:pic>
        <p:nvPicPr>
          <p:cNvPr id="10" name="object 10"/>
          <p:cNvPicPr/>
          <p:nvPr/>
        </p:nvPicPr>
        <p:blipFill>
          <a:blip r:embed="rId3" cstate="print"/>
          <a:stretch>
            <a:fillRect/>
          </a:stretch>
        </p:blipFill>
        <p:spPr>
          <a:xfrm>
            <a:off x="6751368" y="1452625"/>
            <a:ext cx="5090747" cy="2974608"/>
          </a:xfrm>
          <a:prstGeom prst="rect">
            <a:avLst/>
          </a:prstGeom>
        </p:spPr>
      </p:pic>
      <p:sp>
        <p:nvSpPr>
          <p:cNvPr id="11" name="正方形/長方形 10">
            <a:extLst>
              <a:ext uri="{FF2B5EF4-FFF2-40B4-BE49-F238E27FC236}">
                <a16:creationId xmlns:a16="http://schemas.microsoft.com/office/drawing/2014/main" id="{71BB00F9-570F-279B-5371-AB0816BADD9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の仕組み：原子座標の拡散モデル</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11</a:t>
            </a:r>
            <a:endParaRPr sz="1800">
              <a:latin typeface="游ゴシック"/>
              <a:cs typeface="游ゴシック"/>
            </a:endParaRPr>
          </a:p>
        </p:txBody>
      </p:sp>
      <p:pic>
        <p:nvPicPr>
          <p:cNvPr id="4" name="object 4"/>
          <p:cNvPicPr/>
          <p:nvPr/>
        </p:nvPicPr>
        <p:blipFill>
          <a:blip r:embed="rId2" cstate="print"/>
          <a:stretch>
            <a:fillRect/>
          </a:stretch>
        </p:blipFill>
        <p:spPr>
          <a:xfrm>
            <a:off x="1867650" y="1419225"/>
            <a:ext cx="7760051" cy="2858837"/>
          </a:xfrm>
          <a:prstGeom prst="rect">
            <a:avLst/>
          </a:prstGeom>
        </p:spPr>
      </p:pic>
      <p:sp>
        <p:nvSpPr>
          <p:cNvPr id="5" name="object 5"/>
          <p:cNvSpPr txBox="1"/>
          <p:nvPr/>
        </p:nvSpPr>
        <p:spPr>
          <a:xfrm>
            <a:off x="4168775" y="845248"/>
            <a:ext cx="3867785" cy="391795"/>
          </a:xfrm>
          <a:prstGeom prst="rect">
            <a:avLst/>
          </a:prstGeom>
        </p:spPr>
        <p:txBody>
          <a:bodyPr vert="horz" wrap="square" lIns="0" tIns="12700" rIns="0" bIns="0" rtlCol="0">
            <a:spAutoFit/>
          </a:bodyPr>
          <a:lstStyle/>
          <a:p>
            <a:pPr marL="12700">
              <a:lnSpc>
                <a:spcPct val="100000"/>
              </a:lnSpc>
              <a:spcBef>
                <a:spcPts val="100"/>
              </a:spcBef>
            </a:pPr>
            <a:r>
              <a:rPr sz="2400" spc="-25" dirty="0">
                <a:latin typeface="Meiryo UI"/>
                <a:cs typeface="Meiryo UI"/>
              </a:rPr>
              <a:t>細かい点を除けば、単純な構成</a:t>
            </a:r>
            <a:endParaRPr sz="2400">
              <a:latin typeface="Meiryo UI"/>
              <a:cs typeface="Meiryo UI"/>
            </a:endParaRPr>
          </a:p>
        </p:txBody>
      </p:sp>
      <p:grpSp>
        <p:nvGrpSpPr>
          <p:cNvPr id="6" name="object 6"/>
          <p:cNvGrpSpPr/>
          <p:nvPr/>
        </p:nvGrpSpPr>
        <p:grpSpPr>
          <a:xfrm>
            <a:off x="1050631" y="4502943"/>
            <a:ext cx="9633585" cy="901700"/>
            <a:chOff x="1050631" y="4502943"/>
            <a:chExt cx="9633585" cy="901700"/>
          </a:xfrm>
        </p:grpSpPr>
        <p:pic>
          <p:nvPicPr>
            <p:cNvPr id="7" name="object 7"/>
            <p:cNvPicPr/>
            <p:nvPr/>
          </p:nvPicPr>
          <p:blipFill>
            <a:blip r:embed="rId3" cstate="print"/>
            <a:stretch>
              <a:fillRect/>
            </a:stretch>
          </p:blipFill>
          <p:spPr>
            <a:xfrm>
              <a:off x="3102428" y="5164176"/>
              <a:ext cx="5976257" cy="240215"/>
            </a:xfrm>
            <a:prstGeom prst="rect">
              <a:avLst/>
            </a:prstGeom>
          </p:spPr>
        </p:pic>
        <p:pic>
          <p:nvPicPr>
            <p:cNvPr id="8" name="object 8"/>
            <p:cNvPicPr/>
            <p:nvPr/>
          </p:nvPicPr>
          <p:blipFill>
            <a:blip r:embed="rId4" cstate="print"/>
            <a:stretch>
              <a:fillRect/>
            </a:stretch>
          </p:blipFill>
          <p:spPr>
            <a:xfrm>
              <a:off x="1050631" y="4502943"/>
              <a:ext cx="9633537" cy="257175"/>
            </a:xfrm>
            <a:prstGeom prst="rect">
              <a:avLst/>
            </a:prstGeom>
          </p:spPr>
        </p:pic>
        <p:sp>
          <p:nvSpPr>
            <p:cNvPr id="9" name="object 9"/>
            <p:cNvSpPr/>
            <p:nvPr/>
          </p:nvSpPr>
          <p:spPr>
            <a:xfrm>
              <a:off x="3367150" y="4795774"/>
              <a:ext cx="4786630" cy="382905"/>
            </a:xfrm>
            <a:custGeom>
              <a:avLst/>
              <a:gdLst/>
              <a:ahLst/>
              <a:cxnLst/>
              <a:rect l="l" t="t" r="r" b="b"/>
              <a:pathLst>
                <a:path w="4786630" h="382904">
                  <a:moveTo>
                    <a:pt x="34925" y="306196"/>
                  </a:moveTo>
                  <a:lnTo>
                    <a:pt x="0" y="306196"/>
                  </a:lnTo>
                  <a:lnTo>
                    <a:pt x="38100" y="382396"/>
                  </a:lnTo>
                  <a:lnTo>
                    <a:pt x="69850" y="318896"/>
                  </a:lnTo>
                  <a:lnTo>
                    <a:pt x="34925" y="318896"/>
                  </a:lnTo>
                  <a:lnTo>
                    <a:pt x="34925" y="306196"/>
                  </a:lnTo>
                  <a:close/>
                </a:path>
                <a:path w="4786630" h="382904">
                  <a:moveTo>
                    <a:pt x="4780026" y="188087"/>
                  </a:moveTo>
                  <a:lnTo>
                    <a:pt x="34925" y="188087"/>
                  </a:lnTo>
                  <a:lnTo>
                    <a:pt x="34925" y="318896"/>
                  </a:lnTo>
                  <a:lnTo>
                    <a:pt x="41275" y="318896"/>
                  </a:lnTo>
                  <a:lnTo>
                    <a:pt x="41275" y="194437"/>
                  </a:lnTo>
                  <a:lnTo>
                    <a:pt x="38100" y="194437"/>
                  </a:lnTo>
                  <a:lnTo>
                    <a:pt x="41275" y="191262"/>
                  </a:lnTo>
                  <a:lnTo>
                    <a:pt x="4780026" y="191262"/>
                  </a:lnTo>
                  <a:lnTo>
                    <a:pt x="4780026" y="188087"/>
                  </a:lnTo>
                  <a:close/>
                </a:path>
                <a:path w="4786630" h="382904">
                  <a:moveTo>
                    <a:pt x="76200" y="306196"/>
                  </a:moveTo>
                  <a:lnTo>
                    <a:pt x="41275" y="306196"/>
                  </a:lnTo>
                  <a:lnTo>
                    <a:pt x="41275" y="318896"/>
                  </a:lnTo>
                  <a:lnTo>
                    <a:pt x="69850" y="318896"/>
                  </a:lnTo>
                  <a:lnTo>
                    <a:pt x="76200" y="306196"/>
                  </a:lnTo>
                  <a:close/>
                </a:path>
                <a:path w="4786630" h="382904">
                  <a:moveTo>
                    <a:pt x="41275" y="191262"/>
                  </a:moveTo>
                  <a:lnTo>
                    <a:pt x="38100" y="194437"/>
                  </a:lnTo>
                  <a:lnTo>
                    <a:pt x="41275" y="194437"/>
                  </a:lnTo>
                  <a:lnTo>
                    <a:pt x="41275" y="191262"/>
                  </a:lnTo>
                  <a:close/>
                </a:path>
                <a:path w="4786630" h="382904">
                  <a:moveTo>
                    <a:pt x="4786376" y="188087"/>
                  </a:moveTo>
                  <a:lnTo>
                    <a:pt x="4783201" y="188087"/>
                  </a:lnTo>
                  <a:lnTo>
                    <a:pt x="4780026" y="191262"/>
                  </a:lnTo>
                  <a:lnTo>
                    <a:pt x="41275" y="191262"/>
                  </a:lnTo>
                  <a:lnTo>
                    <a:pt x="41275" y="194437"/>
                  </a:lnTo>
                  <a:lnTo>
                    <a:pt x="4786376" y="194437"/>
                  </a:lnTo>
                  <a:lnTo>
                    <a:pt x="4786376" y="188087"/>
                  </a:lnTo>
                  <a:close/>
                </a:path>
                <a:path w="4786630" h="382904">
                  <a:moveTo>
                    <a:pt x="4786376" y="0"/>
                  </a:moveTo>
                  <a:lnTo>
                    <a:pt x="4780026" y="0"/>
                  </a:lnTo>
                  <a:lnTo>
                    <a:pt x="4780026" y="191262"/>
                  </a:lnTo>
                  <a:lnTo>
                    <a:pt x="4783201" y="188087"/>
                  </a:lnTo>
                  <a:lnTo>
                    <a:pt x="4786376" y="188087"/>
                  </a:lnTo>
                  <a:lnTo>
                    <a:pt x="4786376" y="0"/>
                  </a:lnTo>
                  <a:close/>
                </a:path>
              </a:pathLst>
            </a:custGeom>
            <a:solidFill>
              <a:srgbClr val="FF0000"/>
            </a:solidFill>
          </p:spPr>
          <p:txBody>
            <a:bodyPr wrap="square" lIns="0" tIns="0" rIns="0" bIns="0" rtlCol="0"/>
            <a:lstStyle/>
            <a:p>
              <a:endParaRPr/>
            </a:p>
          </p:txBody>
        </p:sp>
      </p:grpSp>
      <p:sp>
        <p:nvSpPr>
          <p:cNvPr id="10" name="object 10"/>
          <p:cNvSpPr txBox="1"/>
          <p:nvPr/>
        </p:nvSpPr>
        <p:spPr>
          <a:xfrm>
            <a:off x="2018283" y="5656579"/>
            <a:ext cx="8426450" cy="854075"/>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8450" algn="l"/>
              </a:tabLst>
            </a:pPr>
            <a:r>
              <a:rPr sz="1800" spc="-30" dirty="0">
                <a:latin typeface="Meiryo UI"/>
                <a:cs typeface="Meiryo UI"/>
              </a:rPr>
              <a:t>分野特有の表現はあるが</a:t>
            </a:r>
            <a:endParaRPr sz="1800">
              <a:latin typeface="Meiryo UI"/>
              <a:cs typeface="Meiryo UI"/>
            </a:endParaRPr>
          </a:p>
          <a:p>
            <a:pPr marL="298450">
              <a:lnSpc>
                <a:spcPct val="100000"/>
              </a:lnSpc>
              <a:spcBef>
                <a:spcPts val="20"/>
              </a:spcBef>
            </a:pPr>
            <a:r>
              <a:rPr sz="1800" spc="-45" dirty="0">
                <a:latin typeface="Meiryo UI"/>
                <a:cs typeface="Meiryo UI"/>
              </a:rPr>
              <a:t>基本的には、トークン・原子座標の誤差・信頼度と、トークン間距離に由来する損失を利用</a:t>
            </a:r>
            <a:endParaRPr sz="1800">
              <a:latin typeface="Meiryo UI"/>
              <a:cs typeface="Meiryo UI"/>
            </a:endParaRPr>
          </a:p>
          <a:p>
            <a:pPr marL="298450" indent="-285750">
              <a:lnSpc>
                <a:spcPct val="100000"/>
              </a:lnSpc>
              <a:spcBef>
                <a:spcPts val="20"/>
              </a:spcBef>
              <a:buFont typeface="Arial"/>
              <a:buChar char="•"/>
              <a:tabLst>
                <a:tab pos="298450" algn="l"/>
                <a:tab pos="3958590" algn="l"/>
              </a:tabLst>
            </a:pPr>
            <a:r>
              <a:rPr sz="1800" spc="-10" dirty="0">
                <a:latin typeface="Meiryo UI"/>
                <a:cs typeface="Meiryo UI"/>
              </a:rPr>
              <a:t>順序不同対策</a:t>
            </a:r>
            <a:r>
              <a:rPr sz="1800" dirty="0">
                <a:latin typeface="Meiryo UI"/>
                <a:cs typeface="Meiryo UI"/>
              </a:rPr>
              <a:t>にmini</a:t>
            </a:r>
            <a:r>
              <a:rPr sz="1800" spc="35" dirty="0">
                <a:latin typeface="Meiryo UI"/>
                <a:cs typeface="Meiryo UI"/>
              </a:rPr>
              <a:t> </a:t>
            </a:r>
            <a:r>
              <a:rPr sz="1800" spc="-10" dirty="0">
                <a:latin typeface="Meiryo UI"/>
                <a:cs typeface="Meiryo UI"/>
              </a:rPr>
              <a:t>rollout</a:t>
            </a:r>
            <a:r>
              <a:rPr sz="1800" dirty="0">
                <a:latin typeface="Meiryo UI"/>
                <a:cs typeface="Meiryo UI"/>
              </a:rPr>
              <a:t>利用</a:t>
            </a:r>
            <a:r>
              <a:rPr sz="1800" spc="-50" dirty="0">
                <a:latin typeface="Meiryo UI"/>
                <a:cs typeface="Meiryo UI"/>
              </a:rPr>
              <a:t>？</a:t>
            </a:r>
            <a:r>
              <a:rPr sz="1800" dirty="0">
                <a:latin typeface="Meiryo UI"/>
                <a:cs typeface="Meiryo UI"/>
              </a:rPr>
              <a:t>	</a:t>
            </a:r>
            <a:r>
              <a:rPr sz="1800" spc="-10" dirty="0">
                <a:latin typeface="Meiryo UI"/>
                <a:cs typeface="Meiryo UI"/>
              </a:rPr>
              <a:t>対称性対策に48sample使用</a:t>
            </a:r>
            <a:r>
              <a:rPr sz="1800" spc="-50" dirty="0">
                <a:latin typeface="Meiryo UI"/>
                <a:cs typeface="Meiryo UI"/>
              </a:rPr>
              <a:t>。</a:t>
            </a:r>
            <a:endParaRPr sz="1800">
              <a:latin typeface="Meiryo UI"/>
              <a:cs typeface="Meiryo UI"/>
            </a:endParaRPr>
          </a:p>
        </p:txBody>
      </p:sp>
      <p:sp>
        <p:nvSpPr>
          <p:cNvPr id="11" name="正方形/長方形 10">
            <a:extLst>
              <a:ext uri="{FF2B5EF4-FFF2-40B4-BE49-F238E27FC236}">
                <a16:creationId xmlns:a16="http://schemas.microsoft.com/office/drawing/2014/main" id="{72EAEBA8-86AB-1D3D-A428-78A1C8F53D0C}"/>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の仕組み：学習損失・信頼度モジュール</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12</a:t>
            </a:r>
            <a:endParaRPr sz="1800">
              <a:latin typeface="游ゴシック"/>
              <a:cs typeface="游ゴシック"/>
            </a:endParaRPr>
          </a:p>
        </p:txBody>
      </p:sp>
      <p:pic>
        <p:nvPicPr>
          <p:cNvPr id="4" name="object 4"/>
          <p:cNvPicPr/>
          <p:nvPr/>
        </p:nvPicPr>
        <p:blipFill>
          <a:blip r:embed="rId2" cstate="print"/>
          <a:stretch>
            <a:fillRect/>
          </a:stretch>
        </p:blipFill>
        <p:spPr>
          <a:xfrm>
            <a:off x="5160365" y="2140871"/>
            <a:ext cx="6728116" cy="2807975"/>
          </a:xfrm>
          <a:prstGeom prst="rect">
            <a:avLst/>
          </a:prstGeom>
        </p:spPr>
      </p:pic>
      <p:sp>
        <p:nvSpPr>
          <p:cNvPr id="5" name="object 5"/>
          <p:cNvSpPr txBox="1"/>
          <p:nvPr/>
        </p:nvSpPr>
        <p:spPr>
          <a:xfrm>
            <a:off x="3599815" y="845248"/>
            <a:ext cx="500253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Meiryo UI"/>
                <a:cs typeface="Meiryo UI"/>
              </a:rPr>
              <a:t>４段階学習 </a:t>
            </a:r>
            <a:r>
              <a:rPr sz="2400" dirty="0">
                <a:latin typeface="Meiryo UI"/>
                <a:cs typeface="Meiryo UI"/>
              </a:rPr>
              <a:t>20</a:t>
            </a:r>
            <a:r>
              <a:rPr sz="2400" spc="-35" dirty="0">
                <a:latin typeface="Meiryo UI"/>
                <a:cs typeface="Meiryo UI"/>
              </a:rPr>
              <a:t> </a:t>
            </a:r>
            <a:r>
              <a:rPr sz="2400" dirty="0">
                <a:latin typeface="Meiryo UI"/>
                <a:cs typeface="Meiryo UI"/>
              </a:rPr>
              <a:t>days</a:t>
            </a:r>
            <a:r>
              <a:rPr sz="2400" spc="-5" dirty="0">
                <a:latin typeface="Meiryo UI"/>
                <a:cs typeface="Meiryo UI"/>
              </a:rPr>
              <a:t> </a:t>
            </a:r>
            <a:r>
              <a:rPr sz="2400" dirty="0">
                <a:latin typeface="Meiryo UI"/>
                <a:cs typeface="Meiryo UI"/>
              </a:rPr>
              <a:t>on</a:t>
            </a:r>
            <a:r>
              <a:rPr sz="2400" spc="-65" dirty="0">
                <a:latin typeface="Meiryo UI"/>
                <a:cs typeface="Meiryo UI"/>
              </a:rPr>
              <a:t> </a:t>
            </a:r>
            <a:r>
              <a:rPr sz="2400" dirty="0">
                <a:latin typeface="Meiryo UI"/>
                <a:cs typeface="Meiryo UI"/>
              </a:rPr>
              <a:t>256</a:t>
            </a:r>
            <a:r>
              <a:rPr sz="2400" spc="-5" dirty="0">
                <a:latin typeface="Meiryo UI"/>
                <a:cs typeface="Meiryo UI"/>
              </a:rPr>
              <a:t> </a:t>
            </a:r>
            <a:r>
              <a:rPr sz="2400" spc="-10" dirty="0">
                <a:latin typeface="Meiryo UI"/>
                <a:cs typeface="Meiryo UI"/>
              </a:rPr>
              <a:t>A100s</a:t>
            </a:r>
            <a:endParaRPr sz="2400">
              <a:latin typeface="Meiryo UI"/>
              <a:cs typeface="Meiryo UI"/>
            </a:endParaRPr>
          </a:p>
        </p:txBody>
      </p:sp>
      <p:pic>
        <p:nvPicPr>
          <p:cNvPr id="6" name="object 6"/>
          <p:cNvPicPr/>
          <p:nvPr/>
        </p:nvPicPr>
        <p:blipFill>
          <a:blip r:embed="rId3" cstate="print"/>
          <a:stretch>
            <a:fillRect/>
          </a:stretch>
        </p:blipFill>
        <p:spPr>
          <a:xfrm>
            <a:off x="247650" y="1943100"/>
            <a:ext cx="4644503" cy="3179920"/>
          </a:xfrm>
          <a:prstGeom prst="rect">
            <a:avLst/>
          </a:prstGeom>
        </p:spPr>
      </p:pic>
      <p:sp>
        <p:nvSpPr>
          <p:cNvPr id="7" name="object 7"/>
          <p:cNvSpPr txBox="1"/>
          <p:nvPr/>
        </p:nvSpPr>
        <p:spPr>
          <a:xfrm>
            <a:off x="1656460" y="5358447"/>
            <a:ext cx="9397365" cy="577215"/>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8450" algn="l"/>
              </a:tabLst>
            </a:pPr>
            <a:r>
              <a:rPr sz="1800" dirty="0">
                <a:latin typeface="Meiryo UI"/>
                <a:cs typeface="Meiryo UI"/>
              </a:rPr>
              <a:t>LDDT（Local</a:t>
            </a:r>
            <a:r>
              <a:rPr sz="1800" spc="-45" dirty="0">
                <a:latin typeface="Meiryo UI"/>
                <a:cs typeface="Meiryo UI"/>
              </a:rPr>
              <a:t> </a:t>
            </a:r>
            <a:r>
              <a:rPr sz="1800" dirty="0">
                <a:latin typeface="Meiryo UI"/>
                <a:cs typeface="Meiryo UI"/>
              </a:rPr>
              <a:t>Distance</a:t>
            </a:r>
            <a:r>
              <a:rPr sz="1800" spc="-30" dirty="0">
                <a:latin typeface="Meiryo UI"/>
                <a:cs typeface="Meiryo UI"/>
              </a:rPr>
              <a:t> </a:t>
            </a:r>
            <a:r>
              <a:rPr sz="1800" dirty="0">
                <a:latin typeface="Meiryo UI"/>
                <a:cs typeface="Meiryo UI"/>
              </a:rPr>
              <a:t>Difference</a:t>
            </a:r>
            <a:r>
              <a:rPr sz="1800" spc="-30" dirty="0">
                <a:latin typeface="Meiryo UI"/>
                <a:cs typeface="Meiryo UI"/>
              </a:rPr>
              <a:t> </a:t>
            </a:r>
            <a:r>
              <a:rPr sz="1800" spc="-50" dirty="0">
                <a:latin typeface="Meiryo UI"/>
                <a:cs typeface="Meiryo UI"/>
              </a:rPr>
              <a:t>Test</a:t>
            </a:r>
            <a:r>
              <a:rPr sz="1800" spc="-20" dirty="0">
                <a:latin typeface="Meiryo UI"/>
                <a:cs typeface="Meiryo UI"/>
              </a:rPr>
              <a:t>、正解座標との距離が閾値以下の原子の数の割合</a:t>
            </a:r>
            <a:r>
              <a:rPr sz="1800" spc="-50" dirty="0">
                <a:latin typeface="Meiryo UI"/>
                <a:cs typeface="Meiryo UI"/>
              </a:rPr>
              <a:t>）</a:t>
            </a:r>
            <a:endParaRPr sz="1800">
              <a:latin typeface="Meiryo UI"/>
              <a:cs typeface="Meiryo UI"/>
            </a:endParaRPr>
          </a:p>
          <a:p>
            <a:pPr marL="298450" indent="-285750">
              <a:lnSpc>
                <a:spcPct val="100000"/>
              </a:lnSpc>
              <a:spcBef>
                <a:spcPts val="20"/>
              </a:spcBef>
              <a:buFont typeface="Arial"/>
              <a:buChar char="•"/>
              <a:tabLst>
                <a:tab pos="298450" algn="l"/>
              </a:tabLst>
            </a:pPr>
            <a:r>
              <a:rPr sz="1800" spc="-20" dirty="0">
                <a:latin typeface="Meiryo UI"/>
                <a:cs typeface="Meiryo UI"/>
              </a:rPr>
              <a:t>性能の大部分は学習序盤で獲得</a:t>
            </a:r>
            <a:endParaRPr sz="1800">
              <a:latin typeface="Meiryo UI"/>
              <a:cs typeface="Meiryo UI"/>
            </a:endParaRPr>
          </a:p>
        </p:txBody>
      </p:sp>
      <p:sp>
        <p:nvSpPr>
          <p:cNvPr id="8" name="正方形/長方形 7">
            <a:extLst>
              <a:ext uri="{FF2B5EF4-FFF2-40B4-BE49-F238E27FC236}">
                <a16:creationId xmlns:a16="http://schemas.microsoft.com/office/drawing/2014/main" id="{B385E1ED-3385-7EE2-5877-631FB5ECFA7C}"/>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800" dirty="0">
                <a:latin typeface="BIZ UDPゴシック" panose="020B0400000000000000" pitchFamily="50" charset="-128"/>
                <a:ea typeface="BIZ UDPゴシック" panose="020B0400000000000000" pitchFamily="50" charset="-128"/>
                <a:cs typeface="Shrikhand" panose="02000000000000000000" pitchFamily="2" charset="0"/>
              </a:rPr>
              <a:t>の仕組み：学習</a:t>
            </a:r>
            <a:endParaRPr lang="en-US" altLang="ja-JP" sz="2800"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800"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8668"/>
            <a:ext cx="1855470" cy="575310"/>
          </a:xfrm>
          <a:prstGeom prst="rect">
            <a:avLst/>
          </a:prstGeom>
        </p:spPr>
        <p:txBody>
          <a:bodyPr vert="horz" wrap="square" lIns="0" tIns="13335" rIns="0" bIns="0" rtlCol="0">
            <a:spAutoFit/>
          </a:bodyPr>
          <a:lstStyle/>
          <a:p>
            <a:pPr marL="12700">
              <a:lnSpc>
                <a:spcPct val="100000"/>
              </a:lnSpc>
              <a:spcBef>
                <a:spcPts val="105"/>
              </a:spcBef>
            </a:pPr>
            <a:r>
              <a:rPr sz="3600" spc="-20" dirty="0">
                <a:solidFill>
                  <a:srgbClr val="FFFFFF"/>
                </a:solidFill>
                <a:latin typeface="Meiryo UI"/>
                <a:cs typeface="Meiryo UI"/>
              </a:rPr>
              <a:t>推論時間</a:t>
            </a:r>
            <a:endParaRPr sz="3600">
              <a:latin typeface="Meiryo UI"/>
              <a:cs typeface="Meiryo UI"/>
            </a:endParaRPr>
          </a:p>
        </p:txBody>
      </p:sp>
      <p:sp>
        <p:nvSpPr>
          <p:cNvPr id="3" name="object 3"/>
          <p:cNvSpPr txBox="1"/>
          <p:nvPr/>
        </p:nvSpPr>
        <p:spPr>
          <a:xfrm>
            <a:off x="11842115" y="-51498"/>
            <a:ext cx="273685" cy="300355"/>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游ゴシック"/>
                <a:cs typeface="游ゴシック"/>
              </a:rPr>
              <a:t>14</a:t>
            </a:r>
            <a:endParaRPr sz="1800">
              <a:latin typeface="游ゴシック"/>
              <a:cs typeface="游ゴシック"/>
            </a:endParaRPr>
          </a:p>
        </p:txBody>
      </p:sp>
      <p:pic>
        <p:nvPicPr>
          <p:cNvPr id="4" name="object 4"/>
          <p:cNvPicPr/>
          <p:nvPr/>
        </p:nvPicPr>
        <p:blipFill>
          <a:blip r:embed="rId2" cstate="print"/>
          <a:stretch>
            <a:fillRect/>
          </a:stretch>
        </p:blipFill>
        <p:spPr>
          <a:xfrm>
            <a:off x="2218032" y="2005726"/>
            <a:ext cx="7706899" cy="2981184"/>
          </a:xfrm>
          <a:prstGeom prst="rect">
            <a:avLst/>
          </a:prstGeom>
        </p:spPr>
      </p:pic>
      <p:sp>
        <p:nvSpPr>
          <p:cNvPr id="5" name="object 5"/>
          <p:cNvSpPr txBox="1"/>
          <p:nvPr/>
        </p:nvSpPr>
        <p:spPr>
          <a:xfrm>
            <a:off x="4484115" y="845248"/>
            <a:ext cx="323342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eiryo UI"/>
                <a:cs typeface="Meiryo UI"/>
              </a:rPr>
              <a:t>5120</a:t>
            </a:r>
            <a:r>
              <a:rPr sz="2400" spc="-30" dirty="0">
                <a:latin typeface="Meiryo UI"/>
                <a:cs typeface="Meiryo UI"/>
              </a:rPr>
              <a:t>トークンで、約</a:t>
            </a:r>
            <a:r>
              <a:rPr sz="2400" spc="-10" dirty="0">
                <a:latin typeface="Meiryo UI"/>
                <a:cs typeface="Meiryo UI"/>
              </a:rPr>
              <a:t>5.8</a:t>
            </a:r>
            <a:r>
              <a:rPr sz="2400" spc="-50" dirty="0">
                <a:latin typeface="Meiryo UI"/>
                <a:cs typeface="Meiryo UI"/>
              </a:rPr>
              <a:t>分</a:t>
            </a:r>
            <a:endParaRPr sz="2400">
              <a:latin typeface="Meiryo UI"/>
              <a:cs typeface="Meiryo UI"/>
            </a:endParaRPr>
          </a:p>
        </p:txBody>
      </p:sp>
      <p:sp>
        <p:nvSpPr>
          <p:cNvPr id="6" name="正方形/長方形 5">
            <a:extLst>
              <a:ext uri="{FF2B5EF4-FFF2-40B4-BE49-F238E27FC236}">
                <a16:creationId xmlns:a16="http://schemas.microsoft.com/office/drawing/2014/main" id="{C271A09B-0437-FBDF-E098-8B8E324573B2}"/>
              </a:ext>
            </a:extLst>
          </p:cNvPr>
          <p:cNvSpPr/>
          <p:nvPr/>
        </p:nvSpPr>
        <p:spPr>
          <a:xfrm>
            <a:off x="-1" y="1"/>
            <a:ext cx="12191999" cy="457200"/>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AlphaFold3</a:t>
            </a:r>
            <a:r>
              <a:rPr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の処理時間</a:t>
            </a:r>
            <a:endParaRPr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endParaRPr>
          </a:p>
          <a:p>
            <a:pPr algn="ctr"/>
            <a:endPar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BAFD-53F2-24CF-A3C6-58101DF844AB}"/>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D61D75B9-D9CF-D1DF-3469-79F3CE5B2428}"/>
              </a:ext>
            </a:extLst>
          </p:cNvPr>
          <p:cNvPicPr>
            <a:picLocks noChangeAspect="1"/>
          </p:cNvPicPr>
          <p:nvPr/>
        </p:nvPicPr>
        <p:blipFill>
          <a:blip r:embed="rId2"/>
          <a:stretch>
            <a:fillRect/>
          </a:stretch>
        </p:blipFill>
        <p:spPr>
          <a:xfrm>
            <a:off x="198120" y="507415"/>
            <a:ext cx="11833860" cy="6261260"/>
          </a:xfrm>
          <a:prstGeom prst="rect">
            <a:avLst/>
          </a:prstGeom>
        </p:spPr>
      </p:pic>
      <p:sp>
        <p:nvSpPr>
          <p:cNvPr id="7" name="テキスト ボックス 6">
            <a:extLst>
              <a:ext uri="{FF2B5EF4-FFF2-40B4-BE49-F238E27FC236}">
                <a16:creationId xmlns:a16="http://schemas.microsoft.com/office/drawing/2014/main" id="{3E44D8C9-B195-BF25-59AA-464479EF519A}"/>
              </a:ext>
            </a:extLst>
          </p:cNvPr>
          <p:cNvSpPr txBox="1"/>
          <p:nvPr/>
        </p:nvSpPr>
        <p:spPr>
          <a:xfrm>
            <a:off x="358140" y="6598580"/>
            <a:ext cx="11475720" cy="261610"/>
          </a:xfrm>
          <a:prstGeom prst="rect">
            <a:avLst/>
          </a:prstGeom>
          <a:noFill/>
        </p:spPr>
        <p:txBody>
          <a:bodyPr wrap="square">
            <a:spAutoFit/>
          </a:bodyPr>
          <a:lstStyle/>
          <a:p>
            <a:pPr algn="ctr"/>
            <a:r>
              <a:rPr lang="en-US" altLang="ja-JP" sz="1100" dirty="0">
                <a:solidFill>
                  <a:srgbClr val="C00000"/>
                </a:solidFill>
                <a:latin typeface="Aharoni" panose="02010803020104030203" pitchFamily="2" charset="-79"/>
                <a:ea typeface="BIZ UDPゴシック" panose="020B0400000000000000" pitchFamily="50" charset="-128"/>
                <a:cs typeface="Aharoni" panose="02010803020104030203" pitchFamily="2" charset="-79"/>
              </a:rPr>
              <a:t>https://storage.googleapis.com/deepmind-media/DeepMind.com/Blog/alphaproteo-generates-novel-proteins-for-biology-and-health-research/AlphaProteo2024.pdf</a:t>
            </a:r>
            <a:endParaRPr lang="ja-JP" altLang="en-US" sz="1100" dirty="0">
              <a:solidFill>
                <a:srgbClr val="C00000"/>
              </a:solidFill>
              <a:latin typeface="Aharoni" panose="02010803020104030203" pitchFamily="2" charset="-79"/>
              <a:ea typeface="BIZ UDPゴシック" panose="020B0400000000000000" pitchFamily="50" charset="-128"/>
              <a:cs typeface="Aharoni" panose="02010803020104030203" pitchFamily="2" charset="-79"/>
            </a:endParaRPr>
          </a:p>
        </p:txBody>
      </p:sp>
      <p:sp>
        <p:nvSpPr>
          <p:cNvPr id="8" name="正方形/長方形 7">
            <a:extLst>
              <a:ext uri="{FF2B5EF4-FFF2-40B4-BE49-F238E27FC236}">
                <a16:creationId xmlns:a16="http://schemas.microsoft.com/office/drawing/2014/main" id="{7D18D3FF-FF0F-5AE5-FF6D-9054D6C09E94}"/>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err="1">
                <a:latin typeface="Amasis MT Pro Black" panose="02040A04050005020304" pitchFamily="18" charset="0"/>
                <a:ea typeface="BIZ UDPゴシック" panose="020B0400000000000000" pitchFamily="50" charset="-128"/>
                <a:cs typeface="Shrikhand" panose="02000000000000000000" pitchFamily="2" charset="0"/>
              </a:rPr>
              <a:t>AlphaProteo</a:t>
            </a:r>
            <a:r>
              <a:rPr kumimoji="1" lang="ja-JP" altLang="en-US" sz="2400" dirty="0">
                <a:latin typeface="Amasis MT Pro Black" panose="02040A04050005020304" pitchFamily="18" charset="0"/>
                <a:ea typeface="BIZ UDPゴシック" panose="020B0400000000000000" pitchFamily="50" charset="-128"/>
                <a:cs typeface="Shrikhand" panose="02000000000000000000" pitchFamily="2" charset="0"/>
              </a:rPr>
              <a:t>はタンパク質に結合するタンパク質を設計する</a:t>
            </a:r>
            <a:endParaRPr kumimoji="1" lang="ja-JP" altLang="en-US" sz="2800" dirty="0">
              <a:latin typeface="Amasis MT Pro Black" panose="02040A04050005020304" pitchFamily="18" charset="0"/>
              <a:ea typeface="BIZ UDPゴシック" panose="020B0400000000000000" pitchFamily="50" charset="-128"/>
              <a:cs typeface="Shrikhand" panose="02000000000000000000" pitchFamily="2" charset="0"/>
            </a:endParaRPr>
          </a:p>
        </p:txBody>
      </p:sp>
      <p:sp>
        <p:nvSpPr>
          <p:cNvPr id="9" name="楕円 8">
            <a:extLst>
              <a:ext uri="{FF2B5EF4-FFF2-40B4-BE49-F238E27FC236}">
                <a16:creationId xmlns:a16="http://schemas.microsoft.com/office/drawing/2014/main" id="{56F06BE5-8232-8A44-C39A-C7262222123B}"/>
              </a:ext>
            </a:extLst>
          </p:cNvPr>
          <p:cNvSpPr/>
          <p:nvPr/>
        </p:nvSpPr>
        <p:spPr>
          <a:xfrm>
            <a:off x="1264920" y="1927860"/>
            <a:ext cx="2324100" cy="1729740"/>
          </a:xfrm>
          <a:prstGeom prst="ellipse">
            <a:avLst/>
          </a:prstGeom>
          <a:noFill/>
          <a:ln w="76200">
            <a:solidFill>
              <a:srgbClr val="C00000"/>
            </a:solidFill>
            <a:prstDash val="sysDot"/>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9787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BAFD-53F2-24CF-A3C6-58101DF844AB}"/>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3B2124C2-2211-C8B4-691F-A6F1CAAD8B19}"/>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疾病に係るタンパク質のバインダーを設計</a:t>
            </a:r>
          </a:p>
        </p:txBody>
      </p:sp>
      <p:pic>
        <p:nvPicPr>
          <p:cNvPr id="4" name="図 3">
            <a:extLst>
              <a:ext uri="{FF2B5EF4-FFF2-40B4-BE49-F238E27FC236}">
                <a16:creationId xmlns:a16="http://schemas.microsoft.com/office/drawing/2014/main" id="{7994A77C-D3FE-20C9-3628-00BD7A62C452}"/>
              </a:ext>
            </a:extLst>
          </p:cNvPr>
          <p:cNvPicPr>
            <a:picLocks noChangeAspect="1"/>
          </p:cNvPicPr>
          <p:nvPr/>
        </p:nvPicPr>
        <p:blipFill>
          <a:blip r:embed="rId2"/>
          <a:stretch>
            <a:fillRect/>
          </a:stretch>
        </p:blipFill>
        <p:spPr>
          <a:xfrm>
            <a:off x="0" y="590045"/>
            <a:ext cx="12192000" cy="6165589"/>
          </a:xfrm>
          <a:prstGeom prst="rect">
            <a:avLst/>
          </a:prstGeom>
        </p:spPr>
      </p:pic>
    </p:spTree>
    <p:extLst>
      <p:ext uri="{BB962C8B-B14F-4D97-AF65-F5344CB8AC3E}">
        <p14:creationId xmlns:p14="http://schemas.microsoft.com/office/powerpoint/2010/main" val="1687406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341A2-AD99-F867-CC51-89FF64B25D6F}"/>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78C109A1-DD9B-6A88-ED78-9CC1FE781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633" y="486560"/>
            <a:ext cx="7152526" cy="6371439"/>
          </a:xfrm>
          <a:prstGeom prst="rect">
            <a:avLst/>
          </a:prstGeom>
        </p:spPr>
      </p:pic>
      <p:sp>
        <p:nvSpPr>
          <p:cNvPr id="2" name="正方形/長方形 1">
            <a:extLst>
              <a:ext uri="{FF2B5EF4-FFF2-40B4-BE49-F238E27FC236}">
                <a16:creationId xmlns:a16="http://schemas.microsoft.com/office/drawing/2014/main" id="{C56E74AF-B67A-EA45-9E01-E5C48D54F62E}"/>
              </a:ext>
            </a:extLst>
          </p:cNvPr>
          <p:cNvSpPr/>
          <p:nvPr/>
        </p:nvSpPr>
        <p:spPr>
          <a:xfrm>
            <a:off x="-1" y="0"/>
            <a:ext cx="12191999" cy="43815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err="1">
                <a:latin typeface="BIZ UDPゴシック" panose="020B0400000000000000" pitchFamily="50" charset="-128"/>
                <a:ea typeface="BIZ UDPゴシック" panose="020B0400000000000000" pitchFamily="50" charset="-128"/>
                <a:cs typeface="Shrikhand" panose="02000000000000000000" pitchFamily="2" charset="0"/>
              </a:rPr>
              <a:t>AlphaProteo</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でバインダー・タンパク質を設計</a:t>
            </a:r>
          </a:p>
        </p:txBody>
      </p:sp>
      <p:cxnSp>
        <p:nvCxnSpPr>
          <p:cNvPr id="4" name="直線コネクタ 3">
            <a:extLst>
              <a:ext uri="{FF2B5EF4-FFF2-40B4-BE49-F238E27FC236}">
                <a16:creationId xmlns:a16="http://schemas.microsoft.com/office/drawing/2014/main" id="{A9A5A7F9-684B-DEB3-905E-AC7196C0FD30}"/>
              </a:ext>
            </a:extLst>
          </p:cNvPr>
          <p:cNvCxnSpPr/>
          <p:nvPr/>
        </p:nvCxnSpPr>
        <p:spPr>
          <a:xfrm>
            <a:off x="3232150" y="571500"/>
            <a:ext cx="0" cy="606425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6" name="直線コネクタ 5">
            <a:extLst>
              <a:ext uri="{FF2B5EF4-FFF2-40B4-BE49-F238E27FC236}">
                <a16:creationId xmlns:a16="http://schemas.microsoft.com/office/drawing/2014/main" id="{7846E96D-6E7C-19AD-2FBD-BB79226C0511}"/>
              </a:ext>
            </a:extLst>
          </p:cNvPr>
          <p:cNvCxnSpPr/>
          <p:nvPr/>
        </p:nvCxnSpPr>
        <p:spPr>
          <a:xfrm>
            <a:off x="4273550" y="546100"/>
            <a:ext cx="0" cy="606425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7" name="直線コネクタ 6">
            <a:extLst>
              <a:ext uri="{FF2B5EF4-FFF2-40B4-BE49-F238E27FC236}">
                <a16:creationId xmlns:a16="http://schemas.microsoft.com/office/drawing/2014/main" id="{4C6A7B71-5473-795F-E495-0784EED4E222}"/>
              </a:ext>
            </a:extLst>
          </p:cNvPr>
          <p:cNvCxnSpPr/>
          <p:nvPr/>
        </p:nvCxnSpPr>
        <p:spPr>
          <a:xfrm>
            <a:off x="5289550" y="571500"/>
            <a:ext cx="0" cy="606425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F43EA018-8C2C-E7E0-8688-97750FC934FF}"/>
              </a:ext>
            </a:extLst>
          </p:cNvPr>
          <p:cNvCxnSpPr/>
          <p:nvPr/>
        </p:nvCxnSpPr>
        <p:spPr>
          <a:xfrm>
            <a:off x="6292850" y="571500"/>
            <a:ext cx="0" cy="606425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B17F1B49-B747-645B-F70D-ED20EBE0C97B}"/>
              </a:ext>
            </a:extLst>
          </p:cNvPr>
          <p:cNvCxnSpPr/>
          <p:nvPr/>
        </p:nvCxnSpPr>
        <p:spPr>
          <a:xfrm>
            <a:off x="8318500" y="615950"/>
            <a:ext cx="0" cy="606425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10" name="直線コネクタ 9">
            <a:extLst>
              <a:ext uri="{FF2B5EF4-FFF2-40B4-BE49-F238E27FC236}">
                <a16:creationId xmlns:a16="http://schemas.microsoft.com/office/drawing/2014/main" id="{9FA446F5-2584-91B4-7EE4-DCFFAA66983F}"/>
              </a:ext>
            </a:extLst>
          </p:cNvPr>
          <p:cNvCxnSpPr/>
          <p:nvPr/>
        </p:nvCxnSpPr>
        <p:spPr>
          <a:xfrm>
            <a:off x="7289800" y="571500"/>
            <a:ext cx="0" cy="606425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7779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55155-1C18-3264-0AAA-141D9293491F}"/>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FD2C27-13FA-C3F1-52B1-8A8F2CA87E07}"/>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BHRF1</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＠エプスタイン・バー・ウィルス</a:t>
            </a:r>
          </a:p>
        </p:txBody>
      </p:sp>
      <p:pic>
        <p:nvPicPr>
          <p:cNvPr id="4100" name="Picture 4">
            <a:extLst>
              <a:ext uri="{FF2B5EF4-FFF2-40B4-BE49-F238E27FC236}">
                <a16:creationId xmlns:a16="http://schemas.microsoft.com/office/drawing/2014/main" id="{8A2AE35A-01E4-64A1-E52A-6A0C13D8D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84776"/>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454C07DB-4C59-9B52-0096-4A660AD812DA}"/>
              </a:ext>
            </a:extLst>
          </p:cNvPr>
          <p:cNvPicPr>
            <a:picLocks noChangeAspect="1"/>
          </p:cNvPicPr>
          <p:nvPr/>
        </p:nvPicPr>
        <p:blipFill>
          <a:blip r:embed="rId3"/>
          <a:stretch>
            <a:fillRect/>
          </a:stretch>
        </p:blipFill>
        <p:spPr>
          <a:xfrm>
            <a:off x="-1" y="5236552"/>
            <a:ext cx="1621448" cy="1621448"/>
          </a:xfrm>
          <a:prstGeom prst="rect">
            <a:avLst/>
          </a:prstGeom>
        </p:spPr>
      </p:pic>
      <p:sp>
        <p:nvSpPr>
          <p:cNvPr id="6" name="テキスト ボックス 5">
            <a:extLst>
              <a:ext uri="{FF2B5EF4-FFF2-40B4-BE49-F238E27FC236}">
                <a16:creationId xmlns:a16="http://schemas.microsoft.com/office/drawing/2014/main" id="{DE8BF5DA-6D8C-1A8D-C0AB-BE2F5DE86025}"/>
              </a:ext>
            </a:extLst>
          </p:cNvPr>
          <p:cNvSpPr txBox="1"/>
          <p:nvPr/>
        </p:nvSpPr>
        <p:spPr>
          <a:xfrm>
            <a:off x="1532060" y="6405168"/>
            <a:ext cx="4106740" cy="338554"/>
          </a:xfrm>
          <a:prstGeom prst="rect">
            <a:avLst/>
          </a:prstGeom>
          <a:noFill/>
        </p:spPr>
        <p:txBody>
          <a:bodyPr wrap="square">
            <a:spAutoFit/>
          </a:bodyPr>
          <a:lstStyle/>
          <a:p>
            <a:r>
              <a:rPr lang="tr-TR" altLang="ja-JP" sz="1600" b="1" dirty="0">
                <a:latin typeface="ADLaM Display" panose="02010000000000000000" pitchFamily="2" charset="0"/>
                <a:ea typeface="ADLaM Display" panose="02010000000000000000" pitchFamily="2" charset="0"/>
                <a:cs typeface="ADLaM Display" panose="02010000000000000000" pitchFamily="2" charset="0"/>
              </a:rPr>
              <a:t>https://www.rcsb.org/structure/2WH6</a:t>
            </a:r>
            <a:endParaRPr lang="ja-JP" altLang="en-US" sz="1600" b="1" dirty="0">
              <a:latin typeface="ADLaM Display" panose="02010000000000000000" pitchFamily="2" charset="0"/>
              <a:cs typeface="ADLaM Display" panose="02010000000000000000" pitchFamily="2" charset="0"/>
            </a:endParaRPr>
          </a:p>
        </p:txBody>
      </p:sp>
      <p:pic>
        <p:nvPicPr>
          <p:cNvPr id="10" name="図 9">
            <a:extLst>
              <a:ext uri="{FF2B5EF4-FFF2-40B4-BE49-F238E27FC236}">
                <a16:creationId xmlns:a16="http://schemas.microsoft.com/office/drawing/2014/main" id="{41949CFF-62F9-538D-63B9-1376D1259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341" y="1109296"/>
            <a:ext cx="6249869" cy="5564066"/>
          </a:xfrm>
          <a:prstGeom prst="rect">
            <a:avLst/>
          </a:prstGeom>
        </p:spPr>
      </p:pic>
      <p:sp>
        <p:nvSpPr>
          <p:cNvPr id="12" name="テキスト ボックス 11">
            <a:extLst>
              <a:ext uri="{FF2B5EF4-FFF2-40B4-BE49-F238E27FC236}">
                <a16:creationId xmlns:a16="http://schemas.microsoft.com/office/drawing/2014/main" id="{8BA5C571-424D-5E0D-3DBA-3162614480A1}"/>
              </a:ext>
            </a:extLst>
          </p:cNvPr>
          <p:cNvSpPr txBox="1"/>
          <p:nvPr/>
        </p:nvSpPr>
        <p:spPr>
          <a:xfrm>
            <a:off x="85353" y="505541"/>
            <a:ext cx="12106647" cy="584775"/>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BHRF1</a:t>
            </a:r>
            <a:r>
              <a:rPr lang="ja-JP" altLang="en-US" sz="1600" dirty="0">
                <a:latin typeface="BIZ UDPゴシック" panose="020B0400000000000000" pitchFamily="50" charset="-128"/>
                <a:ea typeface="BIZ UDPゴシック" panose="020B0400000000000000" pitchFamily="50" charset="-128"/>
              </a:rPr>
              <a:t>、エプスタイン・バー・ウイルス由来の癌原性タンパク質。結合による阻害は癌細胞を死滅させ、腫瘍の成長を遅らせることができる。疎水性の溝があり、結合パートナーの螺旋を完全に収容し、結合を促進する。</a:t>
            </a:r>
          </a:p>
        </p:txBody>
      </p:sp>
    </p:spTree>
    <p:extLst>
      <p:ext uri="{BB962C8B-B14F-4D97-AF65-F5344CB8AC3E}">
        <p14:creationId xmlns:p14="http://schemas.microsoft.com/office/powerpoint/2010/main" val="175043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828835"/>
            <a:ext cx="12192000" cy="1200329"/>
          </a:xfrm>
          <a:prstGeom prst="rect">
            <a:avLst/>
          </a:prstGeom>
          <a:noFill/>
        </p:spPr>
        <p:txBody>
          <a:bodyPr wrap="square" rtlCol="0">
            <a:spAutoFit/>
          </a:bodyPr>
          <a:lstStyle/>
          <a:p>
            <a:pPr algn="ctr"/>
            <a:r>
              <a:rPr kumimoji="1" lang="ja-JP" altLang="en-US" sz="7200" b="1" dirty="0">
                <a:solidFill>
                  <a:schemeClr val="bg1"/>
                </a:solidFill>
                <a:latin typeface="Arial Rounded MT Bold" panose="020F0704030504030204" pitchFamily="34" charset="0"/>
                <a:ea typeface="BIZ UDPゴシック" panose="020B0400000000000000" pitchFamily="50" charset="-128"/>
              </a:rPr>
              <a:t>はじめに</a:t>
            </a:r>
          </a:p>
        </p:txBody>
      </p:sp>
    </p:spTree>
    <p:extLst>
      <p:ext uri="{BB962C8B-B14F-4D97-AF65-F5344CB8AC3E}">
        <p14:creationId xmlns:p14="http://schemas.microsoft.com/office/powerpoint/2010/main" val="49886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25D36-0835-7586-C60C-5AEB59DFE205}"/>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1A910805-468E-D5C9-611C-02EEA5BAC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2982"/>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DD4D097D-EE98-FB7E-5BA9-04C99056BB0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SC2RBD</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＠新型コロナ</a:t>
            </a:r>
          </a:p>
        </p:txBody>
      </p:sp>
      <p:sp>
        <p:nvSpPr>
          <p:cNvPr id="4" name="テキスト ボックス 3">
            <a:extLst>
              <a:ext uri="{FF2B5EF4-FFF2-40B4-BE49-F238E27FC236}">
                <a16:creationId xmlns:a16="http://schemas.microsoft.com/office/drawing/2014/main" id="{6E71823A-4F1F-8BEC-4934-BF132B4CB033}"/>
              </a:ext>
            </a:extLst>
          </p:cNvPr>
          <p:cNvSpPr txBox="1"/>
          <p:nvPr/>
        </p:nvSpPr>
        <p:spPr>
          <a:xfrm>
            <a:off x="1181099" y="6458188"/>
            <a:ext cx="4457699" cy="338554"/>
          </a:xfrm>
          <a:prstGeom prst="rect">
            <a:avLst/>
          </a:prstGeom>
          <a:noFill/>
        </p:spPr>
        <p:txBody>
          <a:bodyPr wrap="square">
            <a:spAutoFit/>
          </a:bodyPr>
          <a:lstStyle/>
          <a:p>
            <a:pPr algn="ctr"/>
            <a:r>
              <a:rPr lang="tr-TR" altLang="ja-JP" sz="1600" dirty="0">
                <a:latin typeface="Segoe UI Black" panose="020B0A02040204020203" pitchFamily="34" charset="0"/>
              </a:rPr>
              <a:t>https://www.rcsb.org/structure/6M0J</a:t>
            </a:r>
            <a:endParaRPr lang="ja-JP" altLang="en-US" sz="1600" dirty="0">
              <a:latin typeface="Segoe UI Black" panose="020B0A02040204020203" pitchFamily="34" charset="0"/>
            </a:endParaRPr>
          </a:p>
        </p:txBody>
      </p:sp>
      <p:pic>
        <p:nvPicPr>
          <p:cNvPr id="5" name="図 4">
            <a:extLst>
              <a:ext uri="{FF2B5EF4-FFF2-40B4-BE49-F238E27FC236}">
                <a16:creationId xmlns:a16="http://schemas.microsoft.com/office/drawing/2014/main" id="{AC661640-BF85-3180-BE0F-902DC5ADAFB9}"/>
              </a:ext>
            </a:extLst>
          </p:cNvPr>
          <p:cNvPicPr>
            <a:picLocks noChangeAspect="1"/>
          </p:cNvPicPr>
          <p:nvPr/>
        </p:nvPicPr>
        <p:blipFill>
          <a:blip r:embed="rId3"/>
          <a:stretch>
            <a:fillRect/>
          </a:stretch>
        </p:blipFill>
        <p:spPr>
          <a:xfrm>
            <a:off x="0" y="5512776"/>
            <a:ext cx="1345224" cy="1345224"/>
          </a:xfrm>
          <a:prstGeom prst="rect">
            <a:avLst/>
          </a:prstGeom>
        </p:spPr>
      </p:pic>
      <p:pic>
        <p:nvPicPr>
          <p:cNvPr id="7" name="図 6">
            <a:extLst>
              <a:ext uri="{FF2B5EF4-FFF2-40B4-BE49-F238E27FC236}">
                <a16:creationId xmlns:a16="http://schemas.microsoft.com/office/drawing/2014/main" id="{13824E35-023E-D41B-D4FD-B76ADC960C55}"/>
              </a:ext>
            </a:extLst>
          </p:cNvPr>
          <p:cNvPicPr>
            <a:picLocks noChangeAspect="1"/>
          </p:cNvPicPr>
          <p:nvPr/>
        </p:nvPicPr>
        <p:blipFill>
          <a:blip r:embed="rId4"/>
          <a:stretch>
            <a:fillRect/>
          </a:stretch>
        </p:blipFill>
        <p:spPr>
          <a:xfrm>
            <a:off x="5202284" y="1481613"/>
            <a:ext cx="6531048" cy="5376387"/>
          </a:xfrm>
          <a:prstGeom prst="rect">
            <a:avLst/>
          </a:prstGeom>
        </p:spPr>
      </p:pic>
      <p:sp>
        <p:nvSpPr>
          <p:cNvPr id="9" name="テキスト ボックス 8">
            <a:extLst>
              <a:ext uri="{FF2B5EF4-FFF2-40B4-BE49-F238E27FC236}">
                <a16:creationId xmlns:a16="http://schemas.microsoft.com/office/drawing/2014/main" id="{32414370-A440-D4B7-D775-07E51545426F}"/>
              </a:ext>
            </a:extLst>
          </p:cNvPr>
          <p:cNvSpPr txBox="1"/>
          <p:nvPr/>
        </p:nvSpPr>
        <p:spPr>
          <a:xfrm>
            <a:off x="-38101" y="507415"/>
            <a:ext cx="12191999" cy="738664"/>
          </a:xfrm>
          <a:prstGeom prst="rect">
            <a:avLst/>
          </a:prstGeom>
          <a:noFill/>
        </p:spPr>
        <p:txBody>
          <a:bodyPr wrap="square">
            <a:spAutoFit/>
          </a:bodyPr>
          <a:lstStyle/>
          <a:p>
            <a:r>
              <a:rPr lang="en-US" altLang="ja-JP" sz="1400" dirty="0">
                <a:latin typeface="BIZ UDPゴシック" panose="020B0400000000000000" pitchFamily="50" charset="-128"/>
                <a:ea typeface="BIZ UDPゴシック" panose="020B0400000000000000" pitchFamily="50" charset="-128"/>
              </a:rPr>
              <a:t>SARS-CoV-2</a:t>
            </a:r>
            <a:r>
              <a:rPr lang="ja-JP" altLang="en-US" sz="1400" dirty="0">
                <a:latin typeface="BIZ UDPゴシック" panose="020B0400000000000000" pitchFamily="50" charset="-128"/>
                <a:ea typeface="BIZ UDPゴシック" panose="020B0400000000000000" pitchFamily="50" charset="-128"/>
              </a:rPr>
              <a:t>スパイクタンパク質の受容体結合ドメイン（</a:t>
            </a:r>
            <a:r>
              <a:rPr lang="en-US" altLang="ja-JP" sz="1400" dirty="0">
                <a:latin typeface="BIZ UDPゴシック" panose="020B0400000000000000" pitchFamily="50" charset="-128"/>
                <a:ea typeface="BIZ UDPゴシック" panose="020B0400000000000000" pitchFamily="50" charset="-128"/>
              </a:rPr>
              <a:t>SC2RBD</a:t>
            </a:r>
            <a:r>
              <a:rPr lang="ja-JP" altLang="en-US" sz="1400" dirty="0">
                <a:latin typeface="BIZ UDPゴシック" panose="020B0400000000000000" pitchFamily="50" charset="-128"/>
                <a:ea typeface="BIZ UDPゴシック" panose="020B0400000000000000" pitchFamily="50" charset="-128"/>
              </a:rPr>
              <a:t>）は、</a:t>
            </a:r>
            <a:r>
              <a:rPr lang="en-US" altLang="ja-JP" sz="1400" dirty="0">
                <a:latin typeface="BIZ UDPゴシック" panose="020B0400000000000000" pitchFamily="50" charset="-128"/>
                <a:ea typeface="BIZ UDPゴシック" panose="020B0400000000000000" pitchFamily="50" charset="-128"/>
              </a:rPr>
              <a:t>COVID-19</a:t>
            </a:r>
            <a:r>
              <a:rPr lang="ja-JP" altLang="en-US" sz="1400" dirty="0">
                <a:latin typeface="BIZ UDPゴシック" panose="020B0400000000000000" pitchFamily="50" charset="-128"/>
                <a:ea typeface="BIZ UDPゴシック" panose="020B0400000000000000" pitchFamily="50" charset="-128"/>
              </a:rPr>
              <a:t>感染に必要なタンパク質ドメイン。この相互作用を阻害すると、</a:t>
            </a:r>
            <a:r>
              <a:rPr lang="en-US" altLang="ja-JP" sz="1400" dirty="0">
                <a:latin typeface="BIZ UDPゴシック" panose="020B0400000000000000" pitchFamily="50" charset="-128"/>
                <a:ea typeface="BIZ UDPゴシック" panose="020B0400000000000000" pitchFamily="50" charset="-128"/>
              </a:rPr>
              <a:t>SARS-CoV-2</a:t>
            </a:r>
            <a:r>
              <a:rPr lang="ja-JP" altLang="en-US" sz="1400" dirty="0">
                <a:latin typeface="BIZ UDPゴシック" panose="020B0400000000000000" pitchFamily="50" charset="-128"/>
                <a:ea typeface="BIZ UDPゴシック" panose="020B0400000000000000" pitchFamily="50" charset="-128"/>
              </a:rPr>
              <a:t>がヒト細胞に感染するのを阻止できることが知られている。そのためヒト</a:t>
            </a:r>
            <a:r>
              <a:rPr lang="en-US" altLang="ja-JP" sz="1400" dirty="0">
                <a:latin typeface="BIZ UDPゴシック" panose="020B0400000000000000" pitchFamily="50" charset="-128"/>
                <a:ea typeface="BIZ UDPゴシック" panose="020B0400000000000000" pitchFamily="50" charset="-128"/>
              </a:rPr>
              <a:t>ACE2</a:t>
            </a:r>
            <a:r>
              <a:rPr lang="ja-JP" altLang="en-US" sz="1400" dirty="0">
                <a:latin typeface="BIZ UDPゴシック" panose="020B0400000000000000" pitchFamily="50" charset="-128"/>
                <a:ea typeface="BIZ UDPゴシック" panose="020B0400000000000000" pitchFamily="50" charset="-128"/>
              </a:rPr>
              <a:t>受容体との界面を標的とした。これまでの設計努力は、この極性凸部位に対して成功しているが、高親和性を達成するには実験的な最適化が必要。</a:t>
            </a:r>
          </a:p>
        </p:txBody>
      </p:sp>
    </p:spTree>
    <p:extLst>
      <p:ext uri="{BB962C8B-B14F-4D97-AF65-F5344CB8AC3E}">
        <p14:creationId xmlns:p14="http://schemas.microsoft.com/office/powerpoint/2010/main" val="4250540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36376-9D21-69BC-0B7D-806B283E320C}"/>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046B0932-4AC6-8F2C-1BA7-556B071760B9}"/>
              </a:ext>
            </a:extLst>
          </p:cNvPr>
          <p:cNvPicPr>
            <a:picLocks noChangeAspect="1"/>
          </p:cNvPicPr>
          <p:nvPr/>
        </p:nvPicPr>
        <p:blipFill>
          <a:blip r:embed="rId2"/>
          <a:stretch>
            <a:fillRect/>
          </a:stretch>
        </p:blipFill>
        <p:spPr>
          <a:xfrm>
            <a:off x="5357821" y="1087972"/>
            <a:ext cx="6706691" cy="5367854"/>
          </a:xfrm>
          <a:prstGeom prst="rect">
            <a:avLst/>
          </a:prstGeom>
        </p:spPr>
      </p:pic>
      <p:sp>
        <p:nvSpPr>
          <p:cNvPr id="2" name="正方形/長方形 1">
            <a:extLst>
              <a:ext uri="{FF2B5EF4-FFF2-40B4-BE49-F238E27FC236}">
                <a16:creationId xmlns:a16="http://schemas.microsoft.com/office/drawing/2014/main" id="{8144528B-0E79-8DD4-4CEB-27BCCEEF413D}"/>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IL-7RA</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＠白血病、</a:t>
            </a:r>
            <a:r>
              <a:rPr kumimoji="1"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HIV</a:t>
            </a:r>
            <a:endPar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endParaRPr>
          </a:p>
        </p:txBody>
      </p:sp>
      <p:pic>
        <p:nvPicPr>
          <p:cNvPr id="1026" name="Picture 2">
            <a:extLst>
              <a:ext uri="{FF2B5EF4-FFF2-40B4-BE49-F238E27FC236}">
                <a16:creationId xmlns:a16="http://schemas.microsoft.com/office/drawing/2014/main" id="{5D2179B1-8638-C120-B72A-84BF58912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88" y="1390649"/>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181714DA-F1E3-E9FD-614D-B7823670219F}"/>
              </a:ext>
            </a:extLst>
          </p:cNvPr>
          <p:cNvPicPr>
            <a:picLocks noChangeAspect="1"/>
          </p:cNvPicPr>
          <p:nvPr/>
        </p:nvPicPr>
        <p:blipFill>
          <a:blip r:embed="rId4"/>
          <a:stretch>
            <a:fillRect/>
          </a:stretch>
        </p:blipFill>
        <p:spPr>
          <a:xfrm>
            <a:off x="0" y="5187462"/>
            <a:ext cx="1670538" cy="1670538"/>
          </a:xfrm>
          <a:prstGeom prst="rect">
            <a:avLst/>
          </a:prstGeom>
        </p:spPr>
      </p:pic>
      <p:sp>
        <p:nvSpPr>
          <p:cNvPr id="6" name="テキスト ボックス 5">
            <a:extLst>
              <a:ext uri="{FF2B5EF4-FFF2-40B4-BE49-F238E27FC236}">
                <a16:creationId xmlns:a16="http://schemas.microsoft.com/office/drawing/2014/main" id="{B1E44A51-5217-D4E8-C8C5-8C4679F1FA0F}"/>
              </a:ext>
            </a:extLst>
          </p:cNvPr>
          <p:cNvSpPr txBox="1"/>
          <p:nvPr/>
        </p:nvSpPr>
        <p:spPr>
          <a:xfrm>
            <a:off x="1532060" y="6405168"/>
            <a:ext cx="3878140" cy="338554"/>
          </a:xfrm>
          <a:prstGeom prst="rect">
            <a:avLst/>
          </a:prstGeom>
          <a:noFill/>
        </p:spPr>
        <p:txBody>
          <a:bodyPr wrap="square">
            <a:spAutoFit/>
          </a:bodyPr>
          <a:lstStyle/>
          <a:p>
            <a:r>
              <a:rPr lang="tr-TR" altLang="ja-JP" sz="1600" dirty="0">
                <a:latin typeface="ADLaM Display" panose="02010000000000000000" pitchFamily="2" charset="0"/>
                <a:ea typeface="ADLaM Display" panose="02010000000000000000" pitchFamily="2" charset="0"/>
                <a:cs typeface="ADLaM Display" panose="02010000000000000000" pitchFamily="2" charset="0"/>
              </a:rPr>
              <a:t>https://www.rcsb.org/structure/3DI3</a:t>
            </a:r>
            <a:endParaRPr lang="ja-JP" altLang="en-US" sz="1600" dirty="0">
              <a:latin typeface="ADLaM Display" panose="02010000000000000000" pitchFamily="2" charset="0"/>
              <a:cs typeface="ADLaM Display" panose="02010000000000000000" pitchFamily="2" charset="0"/>
            </a:endParaRPr>
          </a:p>
        </p:txBody>
      </p:sp>
      <p:sp>
        <p:nvSpPr>
          <p:cNvPr id="9" name="テキスト ボックス 8">
            <a:extLst>
              <a:ext uri="{FF2B5EF4-FFF2-40B4-BE49-F238E27FC236}">
                <a16:creationId xmlns:a16="http://schemas.microsoft.com/office/drawing/2014/main" id="{D089A2E2-DBC2-F9E8-6202-77EFE1470838}"/>
              </a:ext>
            </a:extLst>
          </p:cNvPr>
          <p:cNvSpPr txBox="1"/>
          <p:nvPr/>
        </p:nvSpPr>
        <p:spPr>
          <a:xfrm>
            <a:off x="2" y="523106"/>
            <a:ext cx="12191998" cy="83099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インターロイキン</a:t>
            </a:r>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受容体</a:t>
            </a:r>
            <a:r>
              <a:rPr lang="en-US" altLang="ja-JP" sz="1600" dirty="0">
                <a:latin typeface="BIZ UDPゴシック" panose="020B0400000000000000" pitchFamily="50" charset="-128"/>
                <a:ea typeface="BIZ UDPゴシック" panose="020B0400000000000000" pitchFamily="50" charset="-128"/>
              </a:rPr>
              <a:t>α</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IL-7RA</a:t>
            </a:r>
            <a:r>
              <a:rPr lang="ja-JP" altLang="en-US" sz="1600" dirty="0">
                <a:latin typeface="BIZ UDPゴシック" panose="020B0400000000000000" pitchFamily="50" charset="-128"/>
                <a:ea typeface="BIZ UDPゴシック" panose="020B0400000000000000" pitchFamily="50" charset="-128"/>
              </a:rPr>
              <a:t>）は、リンパ球の発生に関与する細胞表面受容体であり、急性リンパ芽球性白血病や</a:t>
            </a:r>
            <a:r>
              <a:rPr lang="en-US" altLang="ja-JP" sz="1600" dirty="0">
                <a:latin typeface="BIZ UDPゴシック" panose="020B0400000000000000" pitchFamily="50" charset="-128"/>
                <a:ea typeface="BIZ UDPゴシック" panose="020B0400000000000000" pitchFamily="50" charset="-128"/>
              </a:rPr>
              <a:t>HIV</a:t>
            </a:r>
            <a:r>
              <a:rPr lang="ja-JP" altLang="en-US" sz="1600" dirty="0">
                <a:latin typeface="BIZ UDPゴシック" panose="020B0400000000000000" pitchFamily="50" charset="-128"/>
                <a:ea typeface="BIZ UDPゴシック" panose="020B0400000000000000" pitchFamily="50" charset="-128"/>
              </a:rPr>
              <a:t>の治療標的である。 私たちは、中程度の疎水性で、過去の設計努力において高い成功率が得られている天然のインターロイキン</a:t>
            </a:r>
            <a:r>
              <a:rPr lang="en-US" altLang="ja-JP" sz="1600" dirty="0">
                <a:latin typeface="BIZ UDPゴシック" panose="020B0400000000000000" pitchFamily="50" charset="-128"/>
                <a:ea typeface="BIZ UDPゴシック" panose="020B0400000000000000" pitchFamily="50" charset="-128"/>
              </a:rPr>
              <a:t>-7</a:t>
            </a:r>
            <a:r>
              <a:rPr lang="ja-JP" altLang="en-US" sz="1600" dirty="0">
                <a:latin typeface="BIZ UDPゴシック" panose="020B0400000000000000" pitchFamily="50" charset="-128"/>
                <a:ea typeface="BIZ UDPゴシック" panose="020B0400000000000000" pitchFamily="50" charset="-128"/>
              </a:rPr>
              <a:t>リガンドの結合部位を標的とした。（</a:t>
            </a:r>
            <a:r>
              <a:rPr lang="en-US" altLang="ja-JP" sz="1600" dirty="0">
                <a:latin typeface="BIZ UDPゴシック" panose="020B0400000000000000" pitchFamily="50" charset="-128"/>
                <a:ea typeface="BIZ UDPゴシック" panose="020B0400000000000000" pitchFamily="50" charset="-128"/>
              </a:rPr>
              <a:t>※IL-7RA</a:t>
            </a:r>
            <a:r>
              <a:rPr lang="ja-JP" altLang="en-US" sz="1600" dirty="0">
                <a:latin typeface="BIZ UDPゴシック" panose="020B0400000000000000" pitchFamily="50" charset="-128"/>
                <a:ea typeface="BIZ UDPゴシック" panose="020B0400000000000000" pitchFamily="50" charset="-128"/>
              </a:rPr>
              <a:t>はサイトカイン増殖因子）</a:t>
            </a:r>
          </a:p>
        </p:txBody>
      </p:sp>
    </p:spTree>
    <p:extLst>
      <p:ext uri="{BB962C8B-B14F-4D97-AF65-F5344CB8AC3E}">
        <p14:creationId xmlns:p14="http://schemas.microsoft.com/office/powerpoint/2010/main" val="2818937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AA287-044E-049C-806E-6B204C050503}"/>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74E579-17EC-D222-1125-5FBD4AB811A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PD-L1</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＠ガン</a:t>
            </a:r>
          </a:p>
        </p:txBody>
      </p:sp>
      <p:pic>
        <p:nvPicPr>
          <p:cNvPr id="2050" name="Picture 2">
            <a:extLst>
              <a:ext uri="{FF2B5EF4-FFF2-40B4-BE49-F238E27FC236}">
                <a16:creationId xmlns:a16="http://schemas.microsoft.com/office/drawing/2014/main" id="{73795610-D99A-B40F-41E0-3DDB571E8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96"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894946E9-FA5A-EBDB-6B5C-3C046B2623A4}"/>
              </a:ext>
            </a:extLst>
          </p:cNvPr>
          <p:cNvPicPr>
            <a:picLocks noChangeAspect="1"/>
          </p:cNvPicPr>
          <p:nvPr/>
        </p:nvPicPr>
        <p:blipFill>
          <a:blip r:embed="rId3"/>
          <a:stretch>
            <a:fillRect/>
          </a:stretch>
        </p:blipFill>
        <p:spPr>
          <a:xfrm>
            <a:off x="-1" y="5152291"/>
            <a:ext cx="1705709" cy="1705709"/>
          </a:xfrm>
          <a:prstGeom prst="rect">
            <a:avLst/>
          </a:prstGeom>
        </p:spPr>
      </p:pic>
      <p:pic>
        <p:nvPicPr>
          <p:cNvPr id="6" name="図 5">
            <a:extLst>
              <a:ext uri="{FF2B5EF4-FFF2-40B4-BE49-F238E27FC236}">
                <a16:creationId xmlns:a16="http://schemas.microsoft.com/office/drawing/2014/main" id="{B51A096D-4CDE-6B2B-6971-42FC03909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695" y="1192562"/>
            <a:ext cx="7334910" cy="5304953"/>
          </a:xfrm>
          <a:prstGeom prst="rect">
            <a:avLst/>
          </a:prstGeom>
        </p:spPr>
      </p:pic>
      <p:sp>
        <p:nvSpPr>
          <p:cNvPr id="8" name="テキスト ボックス 7">
            <a:extLst>
              <a:ext uri="{FF2B5EF4-FFF2-40B4-BE49-F238E27FC236}">
                <a16:creationId xmlns:a16="http://schemas.microsoft.com/office/drawing/2014/main" id="{F04DD37B-ECFA-3050-F8F5-73AFA8C6717C}"/>
              </a:ext>
            </a:extLst>
          </p:cNvPr>
          <p:cNvSpPr txBox="1"/>
          <p:nvPr/>
        </p:nvSpPr>
        <p:spPr>
          <a:xfrm>
            <a:off x="2" y="505297"/>
            <a:ext cx="12191998" cy="584775"/>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プログラム細胞死リガンド</a:t>
            </a:r>
            <a:r>
              <a:rPr lang="en-US" altLang="ja-JP" sz="1600" dirty="0">
                <a:latin typeface="BIZ UDPゴシック" panose="020B0400000000000000" pitchFamily="50" charset="-128"/>
                <a:ea typeface="BIZ UDPゴシック" panose="020B0400000000000000" pitchFamily="50" charset="-128"/>
              </a:rPr>
              <a:t>1</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PD-L1</a:t>
            </a:r>
            <a:r>
              <a:rPr lang="ja-JP" altLang="en-US" sz="1600" dirty="0">
                <a:latin typeface="BIZ UDPゴシック" panose="020B0400000000000000" pitchFamily="50" charset="-128"/>
                <a:ea typeface="BIZ UDPゴシック" panose="020B0400000000000000" pitchFamily="50" charset="-128"/>
              </a:rPr>
              <a:t>）は、免疫細胞の増殖を制御する細胞表面受容体であり、がんの重要な治療標的である。標的部位は平坦で、低分子やより小さなタンパク質の結合が困難。（</a:t>
            </a:r>
            <a:r>
              <a:rPr lang="en-US" altLang="ja-JP" sz="1600" dirty="0">
                <a:latin typeface="BIZ UDPゴシック" panose="020B0400000000000000" pitchFamily="50" charset="-128"/>
                <a:ea typeface="BIZ UDPゴシック" panose="020B0400000000000000" pitchFamily="50" charset="-128"/>
              </a:rPr>
              <a:t>※</a:t>
            </a:r>
            <a:r>
              <a:rPr lang="ja-JP" altLang="en-US" sz="1600" dirty="0">
                <a:latin typeface="BIZ UDPゴシック" panose="020B0400000000000000" pitchFamily="50" charset="-128"/>
                <a:ea typeface="BIZ UDPゴシック" panose="020B0400000000000000" pitchFamily="50" charset="-128"/>
              </a:rPr>
              <a:t>がん細胞の表面に出るタンパク質）</a:t>
            </a:r>
          </a:p>
        </p:txBody>
      </p:sp>
    </p:spTree>
    <p:extLst>
      <p:ext uri="{BB962C8B-B14F-4D97-AF65-F5344CB8AC3E}">
        <p14:creationId xmlns:p14="http://schemas.microsoft.com/office/powerpoint/2010/main" val="3364667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0A04D-4F43-9332-3AD5-0EBD7A159AF7}"/>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F1DCD68A-4244-63FD-4999-166467431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800" y="1089749"/>
            <a:ext cx="6715462" cy="5693543"/>
          </a:xfrm>
          <a:prstGeom prst="rect">
            <a:avLst/>
          </a:prstGeom>
        </p:spPr>
      </p:pic>
      <p:sp>
        <p:nvSpPr>
          <p:cNvPr id="2" name="正方形/長方形 1">
            <a:extLst>
              <a:ext uri="{FF2B5EF4-FFF2-40B4-BE49-F238E27FC236}">
                <a16:creationId xmlns:a16="http://schemas.microsoft.com/office/drawing/2014/main" id="{A34CEB9E-08A7-A868-A960-C8A6B555B30A}"/>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TrkA</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＠慢性疼痛</a:t>
            </a:r>
          </a:p>
        </p:txBody>
      </p:sp>
      <p:pic>
        <p:nvPicPr>
          <p:cNvPr id="5122" name="Picture 2">
            <a:extLst>
              <a:ext uri="{FF2B5EF4-FFF2-40B4-BE49-F238E27FC236}">
                <a16:creationId xmlns:a16="http://schemas.microsoft.com/office/drawing/2014/main" id="{92D1BA1A-911D-E6D5-60EE-115C587CB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4" y="1495807"/>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89AB36AC-0776-AB99-720F-2334FB184DD6}"/>
              </a:ext>
            </a:extLst>
          </p:cNvPr>
          <p:cNvPicPr>
            <a:picLocks noChangeAspect="1"/>
          </p:cNvPicPr>
          <p:nvPr/>
        </p:nvPicPr>
        <p:blipFill>
          <a:blip r:embed="rId4"/>
          <a:stretch>
            <a:fillRect/>
          </a:stretch>
        </p:blipFill>
        <p:spPr>
          <a:xfrm>
            <a:off x="-1" y="5271721"/>
            <a:ext cx="1586279" cy="1586279"/>
          </a:xfrm>
          <a:prstGeom prst="rect">
            <a:avLst/>
          </a:prstGeom>
        </p:spPr>
      </p:pic>
      <p:sp>
        <p:nvSpPr>
          <p:cNvPr id="6" name="テキスト ボックス 5">
            <a:extLst>
              <a:ext uri="{FF2B5EF4-FFF2-40B4-BE49-F238E27FC236}">
                <a16:creationId xmlns:a16="http://schemas.microsoft.com/office/drawing/2014/main" id="{0648A4CF-71E6-ED4D-124C-3365CA40C737}"/>
              </a:ext>
            </a:extLst>
          </p:cNvPr>
          <p:cNvSpPr txBox="1"/>
          <p:nvPr/>
        </p:nvSpPr>
        <p:spPr>
          <a:xfrm>
            <a:off x="1514475" y="6413960"/>
            <a:ext cx="4143375" cy="338554"/>
          </a:xfrm>
          <a:prstGeom prst="rect">
            <a:avLst/>
          </a:prstGeom>
          <a:noFill/>
        </p:spPr>
        <p:txBody>
          <a:bodyPr wrap="square">
            <a:spAutoFit/>
          </a:bodyPr>
          <a:lstStyle/>
          <a:p>
            <a:r>
              <a:rPr lang="tr-TR" altLang="ja-JP" sz="1600" dirty="0">
                <a:latin typeface="ADLaM Display" panose="02010000000000000000" pitchFamily="2" charset="0"/>
                <a:ea typeface="ADLaM Display" panose="02010000000000000000" pitchFamily="2" charset="0"/>
                <a:cs typeface="ADLaM Display" panose="02010000000000000000" pitchFamily="2" charset="0"/>
              </a:rPr>
              <a:t>https://www.rcsb.org/structure/1WWW</a:t>
            </a:r>
            <a:endParaRPr lang="ja-JP" altLang="en-US" sz="1600" dirty="0">
              <a:latin typeface="ADLaM Display" panose="02010000000000000000" pitchFamily="2" charset="0"/>
              <a:cs typeface="ADLaM Display" panose="02010000000000000000" pitchFamily="2" charset="0"/>
            </a:endParaRPr>
          </a:p>
        </p:txBody>
      </p:sp>
      <p:sp>
        <p:nvSpPr>
          <p:cNvPr id="10" name="テキスト ボックス 9">
            <a:extLst>
              <a:ext uri="{FF2B5EF4-FFF2-40B4-BE49-F238E27FC236}">
                <a16:creationId xmlns:a16="http://schemas.microsoft.com/office/drawing/2014/main" id="{BA4A96DA-5960-7889-F8C6-C33E500301A1}"/>
              </a:ext>
            </a:extLst>
          </p:cNvPr>
          <p:cNvSpPr txBox="1"/>
          <p:nvPr/>
        </p:nvSpPr>
        <p:spPr>
          <a:xfrm>
            <a:off x="-6932" y="509158"/>
            <a:ext cx="12191999" cy="83099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トロポミオシン受容体キナーゼ </a:t>
            </a:r>
            <a:r>
              <a:rPr lang="en-US" altLang="ja-JP" sz="1600" dirty="0">
                <a:latin typeface="BIZ UDPゴシック" panose="020B0400000000000000" pitchFamily="50" charset="-128"/>
                <a:ea typeface="BIZ UDPゴシック" panose="020B0400000000000000" pitchFamily="50" charset="-128"/>
              </a:rPr>
              <a:t>A (TrkA) </a:t>
            </a:r>
            <a:r>
              <a:rPr lang="ja-JP" altLang="en-US" sz="1600" dirty="0">
                <a:latin typeface="BIZ UDPゴシック" panose="020B0400000000000000" pitchFamily="50" charset="-128"/>
                <a:ea typeface="BIZ UDPゴシック" panose="020B0400000000000000" pitchFamily="50" charset="-128"/>
              </a:rPr>
              <a:t>は、自己免疫疾患に関与する神経成長因子受容体であり、慢性疼痛の治療における鎮痛剤の標的です。 私たちは、過去の設計努力によって特定された疎水性ポケットを標的としました。 実験の最適化を行わなければ、過去の結合親和性は低かった。（</a:t>
            </a:r>
            <a:r>
              <a:rPr lang="en-US" altLang="ja-JP" sz="1600" dirty="0">
                <a:latin typeface="BIZ UDPゴシック" panose="020B0400000000000000" pitchFamily="50" charset="-128"/>
                <a:ea typeface="BIZ UDPゴシック" panose="020B0400000000000000" pitchFamily="50" charset="-128"/>
              </a:rPr>
              <a:t>※</a:t>
            </a:r>
            <a:r>
              <a:rPr lang="ja-JP" altLang="en-US" sz="1600" dirty="0">
                <a:latin typeface="BIZ UDPゴシック" panose="020B0400000000000000" pitchFamily="50" charset="-128"/>
                <a:ea typeface="BIZ UDPゴシック" panose="020B0400000000000000" pitchFamily="50" charset="-128"/>
              </a:rPr>
              <a:t>疼痛低減の標的）</a:t>
            </a:r>
          </a:p>
        </p:txBody>
      </p:sp>
    </p:spTree>
    <p:extLst>
      <p:ext uri="{BB962C8B-B14F-4D97-AF65-F5344CB8AC3E}">
        <p14:creationId xmlns:p14="http://schemas.microsoft.com/office/powerpoint/2010/main" val="2694668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B0D64-6CA7-E2E2-84E8-453BA25EFFC2}"/>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2AB52B0D-98D2-83D9-92FF-1BF14F956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015" y="1487132"/>
            <a:ext cx="5832948" cy="5309322"/>
          </a:xfrm>
          <a:prstGeom prst="rect">
            <a:avLst/>
          </a:prstGeom>
        </p:spPr>
      </p:pic>
      <p:sp>
        <p:nvSpPr>
          <p:cNvPr id="2" name="正方形/長方形 1">
            <a:extLst>
              <a:ext uri="{FF2B5EF4-FFF2-40B4-BE49-F238E27FC236}">
                <a16:creationId xmlns:a16="http://schemas.microsoft.com/office/drawing/2014/main" id="{9440833A-53CF-F921-ED8C-12F24A6B2DC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IL-17A</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＠自己免疫疾患</a:t>
            </a:r>
          </a:p>
        </p:txBody>
      </p:sp>
      <p:pic>
        <p:nvPicPr>
          <p:cNvPr id="6146" name="Picture 2">
            <a:extLst>
              <a:ext uri="{FF2B5EF4-FFF2-40B4-BE49-F238E27FC236}">
                <a16:creationId xmlns:a16="http://schemas.microsoft.com/office/drawing/2014/main" id="{10AC9914-7951-0874-DB20-A099763B5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5618"/>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5D1FE634-964F-ED4D-353D-5E86B5B3707D}"/>
              </a:ext>
            </a:extLst>
          </p:cNvPr>
          <p:cNvPicPr>
            <a:picLocks noChangeAspect="1"/>
          </p:cNvPicPr>
          <p:nvPr/>
        </p:nvPicPr>
        <p:blipFill>
          <a:blip r:embed="rId4"/>
          <a:stretch>
            <a:fillRect/>
          </a:stretch>
        </p:blipFill>
        <p:spPr>
          <a:xfrm>
            <a:off x="0" y="5447567"/>
            <a:ext cx="1410433" cy="1410433"/>
          </a:xfrm>
          <a:prstGeom prst="rect">
            <a:avLst/>
          </a:prstGeom>
        </p:spPr>
      </p:pic>
      <p:sp>
        <p:nvSpPr>
          <p:cNvPr id="6" name="テキスト ボックス 5">
            <a:extLst>
              <a:ext uri="{FF2B5EF4-FFF2-40B4-BE49-F238E27FC236}">
                <a16:creationId xmlns:a16="http://schemas.microsoft.com/office/drawing/2014/main" id="{B7D0A367-B95F-0509-00BF-1EAC060473CC}"/>
              </a:ext>
            </a:extLst>
          </p:cNvPr>
          <p:cNvSpPr txBox="1"/>
          <p:nvPr/>
        </p:nvSpPr>
        <p:spPr>
          <a:xfrm>
            <a:off x="1321045" y="6488668"/>
            <a:ext cx="6159010" cy="369332"/>
          </a:xfrm>
          <a:prstGeom prst="rect">
            <a:avLst/>
          </a:prstGeom>
          <a:noFill/>
        </p:spPr>
        <p:txBody>
          <a:bodyPr wrap="square">
            <a:spAutoFit/>
          </a:bodyPr>
          <a:lstStyle/>
          <a:p>
            <a:r>
              <a:rPr lang="tr-TR" altLang="ja-JP" dirty="0"/>
              <a:t>https://www.rcsb.org/structure/4HSA</a:t>
            </a:r>
            <a:endParaRPr lang="ja-JP" altLang="en-US" dirty="0"/>
          </a:p>
        </p:txBody>
      </p:sp>
      <p:sp>
        <p:nvSpPr>
          <p:cNvPr id="10" name="テキスト ボックス 9">
            <a:extLst>
              <a:ext uri="{FF2B5EF4-FFF2-40B4-BE49-F238E27FC236}">
                <a16:creationId xmlns:a16="http://schemas.microsoft.com/office/drawing/2014/main" id="{2F0DEE5D-1A07-07FA-3459-A7097CFB5D75}"/>
              </a:ext>
            </a:extLst>
          </p:cNvPr>
          <p:cNvSpPr txBox="1"/>
          <p:nvPr/>
        </p:nvSpPr>
        <p:spPr>
          <a:xfrm>
            <a:off x="0" y="509804"/>
            <a:ext cx="12191998" cy="83099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 インターロイキン</a:t>
            </a:r>
            <a:r>
              <a:rPr lang="en-US" altLang="ja-JP" sz="1600" dirty="0">
                <a:latin typeface="BIZ UDPゴシック" panose="020B0400000000000000" pitchFamily="50" charset="-128"/>
                <a:ea typeface="BIZ UDPゴシック" panose="020B0400000000000000" pitchFamily="50" charset="-128"/>
              </a:rPr>
              <a:t>-17A</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IL-17A</a:t>
            </a:r>
            <a:r>
              <a:rPr lang="ja-JP" altLang="en-US" sz="1600" dirty="0">
                <a:latin typeface="BIZ UDPゴシック" panose="020B0400000000000000" pitchFamily="50" charset="-128"/>
                <a:ea typeface="BIZ UDPゴシック" panose="020B0400000000000000" pitchFamily="50" charset="-128"/>
              </a:rPr>
              <a:t>）は、炎症を引き起こす分泌タンパク質であり、自己免疫疾患の治療標的です。</a:t>
            </a:r>
            <a:r>
              <a:rPr lang="en-US" altLang="ja-JP" sz="1600" dirty="0">
                <a:latin typeface="BIZ UDPゴシック" panose="020B0400000000000000" pitchFamily="50" charset="-128"/>
                <a:ea typeface="BIZ UDPゴシック" panose="020B0400000000000000" pitchFamily="50" charset="-128"/>
              </a:rPr>
              <a:t>IL-17A</a:t>
            </a:r>
            <a:r>
              <a:rPr lang="ja-JP" altLang="en-US" sz="1600" dirty="0">
                <a:latin typeface="BIZ UDPゴシック" panose="020B0400000000000000" pitchFamily="50" charset="-128"/>
                <a:ea typeface="BIZ UDPゴシック" panose="020B0400000000000000" pitchFamily="50" charset="-128"/>
              </a:rPr>
              <a:t>とホモ二量体の</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つの鎖で構成され、大きな極性ポケットを持つネイティブ受容体の界面を標的とした。 既存の</a:t>
            </a:r>
            <a:r>
              <a:rPr lang="en-US" altLang="ja-JP" sz="1600" dirty="0">
                <a:latin typeface="BIZ UDPゴシック" panose="020B0400000000000000" pitchFamily="50" charset="-128"/>
                <a:ea typeface="BIZ UDPゴシック" panose="020B0400000000000000" pitchFamily="50" charset="-128"/>
              </a:rPr>
              <a:t>IL-17A</a:t>
            </a:r>
            <a:r>
              <a:rPr lang="ja-JP" altLang="en-US" sz="1600" dirty="0">
                <a:latin typeface="BIZ UDPゴシック" panose="020B0400000000000000" pitchFamily="50" charset="-128"/>
                <a:ea typeface="BIZ UDPゴシック" panose="020B0400000000000000" pitchFamily="50" charset="-128"/>
              </a:rPr>
              <a:t>結合分子は、最適化されていない結合親和性が低く、結合親和性を得るために大規模なライブラリをスクリーニングする必要があった。</a:t>
            </a:r>
          </a:p>
        </p:txBody>
      </p:sp>
    </p:spTree>
    <p:extLst>
      <p:ext uri="{BB962C8B-B14F-4D97-AF65-F5344CB8AC3E}">
        <p14:creationId xmlns:p14="http://schemas.microsoft.com/office/powerpoint/2010/main" val="1302987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20020-70FE-E8FA-85F0-A995652E117B}"/>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5CB7B75F-0553-2661-9E4E-F32F94F72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8408" y="1446282"/>
            <a:ext cx="6159010" cy="5212392"/>
          </a:xfrm>
          <a:prstGeom prst="rect">
            <a:avLst/>
          </a:prstGeom>
        </p:spPr>
      </p:pic>
      <p:sp>
        <p:nvSpPr>
          <p:cNvPr id="2" name="正方形/長方形 1">
            <a:extLst>
              <a:ext uri="{FF2B5EF4-FFF2-40B4-BE49-F238E27FC236}">
                <a16:creationId xmlns:a16="http://schemas.microsoft.com/office/drawing/2014/main" id="{DBCA376E-6E7A-98CE-6F28-83188264F123}"/>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VEGF-A</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＠ガンと糖尿病</a:t>
            </a:r>
          </a:p>
        </p:txBody>
      </p:sp>
      <p:pic>
        <p:nvPicPr>
          <p:cNvPr id="7170" name="Picture 2">
            <a:extLst>
              <a:ext uri="{FF2B5EF4-FFF2-40B4-BE49-F238E27FC236}">
                <a16:creationId xmlns:a16="http://schemas.microsoft.com/office/drawing/2014/main" id="{31A8C03D-8705-CB74-7791-10FA52E02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69" y="148883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C2B7143B-47B6-E2F6-FDB5-0E4C1519BF25}"/>
              </a:ext>
            </a:extLst>
          </p:cNvPr>
          <p:cNvPicPr>
            <a:picLocks noChangeAspect="1"/>
          </p:cNvPicPr>
          <p:nvPr/>
        </p:nvPicPr>
        <p:blipFill>
          <a:blip r:embed="rId4"/>
          <a:stretch>
            <a:fillRect/>
          </a:stretch>
        </p:blipFill>
        <p:spPr>
          <a:xfrm>
            <a:off x="0" y="5315683"/>
            <a:ext cx="1542317" cy="1542317"/>
          </a:xfrm>
          <a:prstGeom prst="rect">
            <a:avLst/>
          </a:prstGeom>
        </p:spPr>
      </p:pic>
      <p:sp>
        <p:nvSpPr>
          <p:cNvPr id="6" name="テキスト ボックス 5">
            <a:extLst>
              <a:ext uri="{FF2B5EF4-FFF2-40B4-BE49-F238E27FC236}">
                <a16:creationId xmlns:a16="http://schemas.microsoft.com/office/drawing/2014/main" id="{C34C00D2-E568-3917-6E37-CC44120E228C}"/>
              </a:ext>
            </a:extLst>
          </p:cNvPr>
          <p:cNvSpPr txBox="1"/>
          <p:nvPr/>
        </p:nvSpPr>
        <p:spPr>
          <a:xfrm>
            <a:off x="1470514" y="6413961"/>
            <a:ext cx="3971436" cy="338554"/>
          </a:xfrm>
          <a:prstGeom prst="rect">
            <a:avLst/>
          </a:prstGeom>
          <a:noFill/>
        </p:spPr>
        <p:txBody>
          <a:bodyPr wrap="square">
            <a:spAutoFit/>
          </a:bodyPr>
          <a:lstStyle/>
          <a:p>
            <a:r>
              <a:rPr lang="tr-TR" altLang="ja-JP" sz="1600" dirty="0">
                <a:latin typeface="ADLaM Display" panose="02010000000000000000" pitchFamily="2" charset="0"/>
                <a:ea typeface="ADLaM Display" panose="02010000000000000000" pitchFamily="2" charset="0"/>
                <a:cs typeface="ADLaM Display" panose="02010000000000000000" pitchFamily="2" charset="0"/>
              </a:rPr>
              <a:t>https://www1.rcsb.org/structure/1BJ1</a:t>
            </a:r>
            <a:endParaRPr lang="ja-JP" altLang="en-US" sz="1600" dirty="0">
              <a:latin typeface="ADLaM Display" panose="02010000000000000000" pitchFamily="2" charset="0"/>
              <a:cs typeface="ADLaM Display" panose="02010000000000000000" pitchFamily="2" charset="0"/>
            </a:endParaRPr>
          </a:p>
        </p:txBody>
      </p:sp>
      <p:sp>
        <p:nvSpPr>
          <p:cNvPr id="10" name="テキスト ボックス 9">
            <a:extLst>
              <a:ext uri="{FF2B5EF4-FFF2-40B4-BE49-F238E27FC236}">
                <a16:creationId xmlns:a16="http://schemas.microsoft.com/office/drawing/2014/main" id="{1F1BE9BD-6DB8-AB31-06D1-D4532D339D70}"/>
              </a:ext>
            </a:extLst>
          </p:cNvPr>
          <p:cNvSpPr txBox="1"/>
          <p:nvPr/>
        </p:nvSpPr>
        <p:spPr>
          <a:xfrm>
            <a:off x="0" y="550923"/>
            <a:ext cx="12192000" cy="830997"/>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血管内皮増殖因子</a:t>
            </a:r>
            <a:r>
              <a:rPr lang="en-US" altLang="ja-JP" sz="1600" dirty="0">
                <a:latin typeface="BIZ UDPゴシック" panose="020B0400000000000000" pitchFamily="50" charset="-128"/>
                <a:ea typeface="BIZ UDPゴシック" panose="020B0400000000000000" pitchFamily="50" charset="-128"/>
              </a:rPr>
              <a:t>A</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VEGF-A</a:t>
            </a:r>
            <a:r>
              <a:rPr lang="ja-JP" altLang="en-US" sz="1600" dirty="0">
                <a:latin typeface="BIZ UDPゴシック" panose="020B0400000000000000" pitchFamily="50" charset="-128"/>
                <a:ea typeface="BIZ UDPゴシック" panose="020B0400000000000000" pitchFamily="50" charset="-128"/>
              </a:rPr>
              <a:t>）は、血管新生を制御する分泌型増殖因子であり、癌や糖尿病性網膜症の治療標的。天然の</a:t>
            </a:r>
            <a:r>
              <a:rPr lang="en-US" altLang="ja-JP" sz="1600" dirty="0">
                <a:latin typeface="BIZ UDPゴシック" panose="020B0400000000000000" pitchFamily="50" charset="-128"/>
                <a:ea typeface="BIZ UDPゴシック" panose="020B0400000000000000" pitchFamily="50" charset="-128"/>
              </a:rPr>
              <a:t>VEGF</a:t>
            </a:r>
            <a:r>
              <a:rPr lang="ja-JP" altLang="en-US" sz="1600" dirty="0">
                <a:latin typeface="BIZ UDPゴシック" panose="020B0400000000000000" pitchFamily="50" charset="-128"/>
                <a:ea typeface="BIZ UDPゴシック" panose="020B0400000000000000" pitchFamily="50" charset="-128"/>
              </a:rPr>
              <a:t>受容体が結合する疎水性の小さなパッチを標的とした。この標的に対する設計結合体は、その生物医学的重要性にもかかわらず、これまでなく史上初。</a:t>
            </a:r>
          </a:p>
        </p:txBody>
      </p:sp>
    </p:spTree>
    <p:extLst>
      <p:ext uri="{BB962C8B-B14F-4D97-AF65-F5344CB8AC3E}">
        <p14:creationId xmlns:p14="http://schemas.microsoft.com/office/powerpoint/2010/main" val="4238921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NAのライン素材（長い）">
            <a:extLst>
              <a:ext uri="{FF2B5EF4-FFF2-40B4-BE49-F238E27FC236}">
                <a16:creationId xmlns:a16="http://schemas.microsoft.com/office/drawing/2014/main" id="{B9F8E3C8-5DC6-64C0-671C-B1661C6BB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317" y="1247773"/>
            <a:ext cx="9996862" cy="6286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NAのイラスト">
            <a:extLst>
              <a:ext uri="{FF2B5EF4-FFF2-40B4-BE49-F238E27FC236}">
                <a16:creationId xmlns:a16="http://schemas.microsoft.com/office/drawing/2014/main" id="{345551A9-BC33-B2D5-9F0F-8694194D5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948065">
            <a:off x="4406691" y="1850512"/>
            <a:ext cx="2936370" cy="2936370"/>
          </a:xfrm>
          <a:prstGeom prst="rect">
            <a:avLst/>
          </a:prstGeom>
          <a:noFill/>
          <a:extLst>
            <a:ext uri="{909E8E84-426E-40DD-AFC4-6F175D3DCCD1}">
              <a14:hiddenFill xmlns:a14="http://schemas.microsoft.com/office/drawing/2010/main">
                <a:solidFill>
                  <a:srgbClr val="FFFFFF"/>
                </a:solidFill>
              </a14:hiddenFill>
            </a:ext>
          </a:extLst>
        </p:spPr>
      </p:pic>
      <p:sp>
        <p:nvSpPr>
          <p:cNvPr id="2" name="四角形: 角を丸くする 1">
            <a:extLst>
              <a:ext uri="{FF2B5EF4-FFF2-40B4-BE49-F238E27FC236}">
                <a16:creationId xmlns:a16="http://schemas.microsoft.com/office/drawing/2014/main" id="{F87C7472-1237-AC27-AC09-B538450AD398}"/>
              </a:ext>
            </a:extLst>
          </p:cNvPr>
          <p:cNvSpPr/>
          <p:nvPr/>
        </p:nvSpPr>
        <p:spPr>
          <a:xfrm>
            <a:off x="1374643" y="4588744"/>
            <a:ext cx="1055911" cy="1116734"/>
          </a:xfrm>
          <a:prstGeom prst="roundRect">
            <a:avLst/>
          </a:prstGeom>
          <a:solidFill>
            <a:srgbClr val="C00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5C0F9664-DC94-B53C-4891-DEDF90940CC0}"/>
              </a:ext>
            </a:extLst>
          </p:cNvPr>
          <p:cNvSpPr/>
          <p:nvPr/>
        </p:nvSpPr>
        <p:spPr>
          <a:xfrm>
            <a:off x="2567911" y="4588742"/>
            <a:ext cx="1055911" cy="1116734"/>
          </a:xfrm>
          <a:prstGeom prst="roundRect">
            <a:avLst/>
          </a:prstGeom>
          <a:solidFill>
            <a:srgbClr val="FFC0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58ED974-14ED-A569-6988-A0507A8EC175}"/>
              </a:ext>
            </a:extLst>
          </p:cNvPr>
          <p:cNvSpPr/>
          <p:nvPr/>
        </p:nvSpPr>
        <p:spPr>
          <a:xfrm>
            <a:off x="3761179" y="4588742"/>
            <a:ext cx="1055911" cy="1116734"/>
          </a:xfrm>
          <a:prstGeom prst="roundRect">
            <a:avLst/>
          </a:prstGeom>
          <a:solidFill>
            <a:srgbClr val="FFFF0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C2D73B65-EF68-B6F1-79EA-6E5B577FFBE0}"/>
              </a:ext>
            </a:extLst>
          </p:cNvPr>
          <p:cNvSpPr/>
          <p:nvPr/>
        </p:nvSpPr>
        <p:spPr>
          <a:xfrm>
            <a:off x="4997220" y="4588742"/>
            <a:ext cx="1055911" cy="1116734"/>
          </a:xfrm>
          <a:prstGeom prst="roundRect">
            <a:avLst/>
          </a:prstGeom>
          <a:solidFill>
            <a:srgbClr val="00B0F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AB66CB6-9934-4775-9AA3-9C42074F942C}"/>
              </a:ext>
            </a:extLst>
          </p:cNvPr>
          <p:cNvSpPr/>
          <p:nvPr/>
        </p:nvSpPr>
        <p:spPr>
          <a:xfrm>
            <a:off x="6187374" y="4588742"/>
            <a:ext cx="1055911" cy="1116734"/>
          </a:xfrm>
          <a:prstGeom prst="roundRect">
            <a:avLst/>
          </a:prstGeom>
          <a:solidFill>
            <a:srgbClr val="7030A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7" name="四角形: 角を丸くする 16">
            <a:extLst>
              <a:ext uri="{FF2B5EF4-FFF2-40B4-BE49-F238E27FC236}">
                <a16:creationId xmlns:a16="http://schemas.microsoft.com/office/drawing/2014/main" id="{25F2B465-7DDE-3287-1358-172A98AD829A}"/>
              </a:ext>
            </a:extLst>
          </p:cNvPr>
          <p:cNvSpPr/>
          <p:nvPr/>
        </p:nvSpPr>
        <p:spPr>
          <a:xfrm>
            <a:off x="7377528" y="4588742"/>
            <a:ext cx="1055911" cy="1116734"/>
          </a:xfrm>
          <a:prstGeom prst="roundRect">
            <a:avLst/>
          </a:prstGeom>
          <a:solidFill>
            <a:srgbClr val="00B05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0DD7EF68-4DEF-B650-FBCF-100757146378}"/>
              </a:ext>
            </a:extLst>
          </p:cNvPr>
          <p:cNvSpPr/>
          <p:nvPr/>
        </p:nvSpPr>
        <p:spPr>
          <a:xfrm>
            <a:off x="8613569" y="4588742"/>
            <a:ext cx="1055911" cy="1116734"/>
          </a:xfrm>
          <a:prstGeom prst="roundRect">
            <a:avLst/>
          </a:prstGeom>
          <a:solidFill>
            <a:srgbClr val="002060"/>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04227B9C-7867-2D65-B4EA-C1EEAB05F39E}"/>
              </a:ext>
            </a:extLst>
          </p:cNvPr>
          <p:cNvSpPr/>
          <p:nvPr/>
        </p:nvSpPr>
        <p:spPr>
          <a:xfrm>
            <a:off x="9803723" y="4588742"/>
            <a:ext cx="1055911" cy="1116734"/>
          </a:xfrm>
          <a:prstGeom prst="roundRect">
            <a:avLst/>
          </a:prstGeom>
          <a:solidFill>
            <a:schemeClr val="accent2">
              <a:lumMod val="75000"/>
            </a:schemeClr>
          </a:solidFill>
          <a:ln>
            <a:noFill/>
          </a:ln>
          <a:effectLst>
            <a:glow rad="635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0" name="矢印: 下 19">
            <a:extLst>
              <a:ext uri="{FF2B5EF4-FFF2-40B4-BE49-F238E27FC236}">
                <a16:creationId xmlns:a16="http://schemas.microsoft.com/office/drawing/2014/main" id="{70430820-A9E9-44A5-9A10-0B0125CE4815}"/>
              </a:ext>
            </a:extLst>
          </p:cNvPr>
          <p:cNvSpPr/>
          <p:nvPr/>
        </p:nvSpPr>
        <p:spPr>
          <a:xfrm>
            <a:off x="5672137" y="3842539"/>
            <a:ext cx="847725" cy="628651"/>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下 20">
            <a:extLst>
              <a:ext uri="{FF2B5EF4-FFF2-40B4-BE49-F238E27FC236}">
                <a16:creationId xmlns:a16="http://schemas.microsoft.com/office/drawing/2014/main" id="{538B16E2-4B5E-B781-38B4-034E4AB3B8E4}"/>
              </a:ext>
            </a:extLst>
          </p:cNvPr>
          <p:cNvSpPr/>
          <p:nvPr/>
        </p:nvSpPr>
        <p:spPr>
          <a:xfrm>
            <a:off x="5668261" y="2061290"/>
            <a:ext cx="847725" cy="628651"/>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55BAAC51-8E7C-145E-CA80-842DC01D24B4}"/>
              </a:ext>
            </a:extLst>
          </p:cNvPr>
          <p:cNvSpPr txBox="1"/>
          <p:nvPr/>
        </p:nvSpPr>
        <p:spPr>
          <a:xfrm>
            <a:off x="116630" y="1247773"/>
            <a:ext cx="1505005" cy="523220"/>
          </a:xfrm>
          <a:prstGeom prst="rect">
            <a:avLst/>
          </a:prstGeom>
          <a:noFill/>
        </p:spPr>
        <p:txBody>
          <a:bodyPr wrap="square" rtlCol="0">
            <a:spAutoFit/>
          </a:bodyPr>
          <a:lstStyle/>
          <a:p>
            <a:r>
              <a:rPr kumimoji="1" lang="en-US" altLang="ja-JP" sz="2800" b="1" dirty="0">
                <a:latin typeface="BIZ UDPゴシック" panose="020B0400000000000000" pitchFamily="50" charset="-128"/>
                <a:ea typeface="BIZ UDPゴシック" panose="020B0400000000000000" pitchFamily="50" charset="-128"/>
              </a:rPr>
              <a:t>DNA</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E46A52DB-EEB2-4A07-BD2A-65EE264E522B}"/>
              </a:ext>
            </a:extLst>
          </p:cNvPr>
          <p:cNvSpPr txBox="1"/>
          <p:nvPr/>
        </p:nvSpPr>
        <p:spPr>
          <a:xfrm>
            <a:off x="116630" y="3119351"/>
            <a:ext cx="1505005" cy="523220"/>
          </a:xfrm>
          <a:prstGeom prst="rect">
            <a:avLst/>
          </a:prstGeom>
          <a:noFill/>
        </p:spPr>
        <p:txBody>
          <a:bodyPr wrap="square" rtlCol="0">
            <a:spAutoFit/>
          </a:bodyPr>
          <a:lstStyle/>
          <a:p>
            <a:r>
              <a:rPr lang="en-US" altLang="ja-JP" sz="2800" b="1" dirty="0">
                <a:latin typeface="BIZ UDPゴシック" panose="020B0400000000000000" pitchFamily="50" charset="-128"/>
                <a:ea typeface="BIZ UDPゴシック" panose="020B0400000000000000" pitchFamily="50" charset="-128"/>
              </a:rPr>
              <a:t>R</a:t>
            </a:r>
            <a:r>
              <a:rPr kumimoji="1" lang="en-US" altLang="ja-JP" sz="2800" b="1" dirty="0">
                <a:latin typeface="BIZ UDPゴシック" panose="020B0400000000000000" pitchFamily="50" charset="-128"/>
                <a:ea typeface="BIZ UDPゴシック" panose="020B0400000000000000" pitchFamily="50" charset="-128"/>
              </a:rPr>
              <a:t>NA</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40465464-B5D3-2DDB-35EF-5DBE2AA0EF2B}"/>
              </a:ext>
            </a:extLst>
          </p:cNvPr>
          <p:cNvSpPr txBox="1"/>
          <p:nvPr/>
        </p:nvSpPr>
        <p:spPr>
          <a:xfrm>
            <a:off x="37536" y="4885499"/>
            <a:ext cx="1505005" cy="523220"/>
          </a:xfrm>
          <a:prstGeom prst="rect">
            <a:avLst/>
          </a:prstGeom>
          <a:noFill/>
        </p:spPr>
        <p:txBody>
          <a:bodyPr wrap="square" rtlCol="0">
            <a:spAutoFit/>
          </a:bodyPr>
          <a:lstStyle/>
          <a:p>
            <a:r>
              <a:rPr kumimoji="1" lang="ja-JP" altLang="en-US" sz="2800" b="1" dirty="0">
                <a:latin typeface="BIZ UDPゴシック" panose="020B0400000000000000" pitchFamily="50" charset="-128"/>
                <a:ea typeface="BIZ UDPゴシック" panose="020B0400000000000000" pitchFamily="50" charset="-128"/>
              </a:rPr>
              <a:t>蛋白質</a:t>
            </a:r>
          </a:p>
        </p:txBody>
      </p:sp>
      <p:sp>
        <p:nvSpPr>
          <p:cNvPr id="25" name="テキスト ボックス 24">
            <a:extLst>
              <a:ext uri="{FF2B5EF4-FFF2-40B4-BE49-F238E27FC236}">
                <a16:creationId xmlns:a16="http://schemas.microsoft.com/office/drawing/2014/main" id="{24D97D8C-9A5F-3DDA-90E0-235996CFDFF3}"/>
              </a:ext>
            </a:extLst>
          </p:cNvPr>
          <p:cNvSpPr txBox="1"/>
          <p:nvPr/>
        </p:nvSpPr>
        <p:spPr>
          <a:xfrm>
            <a:off x="4422731" y="729885"/>
            <a:ext cx="3856953" cy="523220"/>
          </a:xfrm>
          <a:prstGeom prst="rect">
            <a:avLst/>
          </a:prstGeom>
          <a:noFill/>
        </p:spPr>
        <p:txBody>
          <a:bodyPr wrap="square" rtlCol="0">
            <a:spAutoFit/>
          </a:bodyPr>
          <a:lstStyle/>
          <a:p>
            <a:r>
              <a:rPr kumimoji="1" lang="ja-JP" altLang="en-US" sz="2800" b="1" dirty="0">
                <a:latin typeface="BIZ UDPゴシック" panose="020B0400000000000000" pitchFamily="50" charset="-128"/>
                <a:ea typeface="BIZ UDPゴシック" panose="020B0400000000000000" pitchFamily="50" charset="-128"/>
              </a:rPr>
              <a:t>複製（</a:t>
            </a:r>
            <a:r>
              <a:rPr kumimoji="1" lang="en-US" altLang="ja-JP" sz="2800" b="1" dirty="0">
                <a:latin typeface="BIZ UDPゴシック" panose="020B0400000000000000" pitchFamily="50" charset="-128"/>
                <a:ea typeface="BIZ UDPゴシック" panose="020B0400000000000000" pitchFamily="50" charset="-128"/>
              </a:rPr>
              <a:t>DNA</a:t>
            </a:r>
            <a:r>
              <a:rPr kumimoji="1" lang="ja-JP" altLang="en-US" sz="2800" b="1" dirty="0">
                <a:latin typeface="BIZ UDPゴシック" panose="020B0400000000000000" pitchFamily="50" charset="-128"/>
                <a:ea typeface="BIZ UDPゴシック" panose="020B0400000000000000" pitchFamily="50" charset="-128"/>
              </a:rPr>
              <a:t>→</a:t>
            </a:r>
            <a:r>
              <a:rPr kumimoji="1" lang="en-US" altLang="ja-JP" sz="2800" b="1" dirty="0">
                <a:latin typeface="BIZ UDPゴシック" panose="020B0400000000000000" pitchFamily="50" charset="-128"/>
                <a:ea typeface="BIZ UDPゴシック" panose="020B0400000000000000" pitchFamily="50" charset="-128"/>
              </a:rPr>
              <a:t>DNA</a:t>
            </a:r>
            <a:r>
              <a:rPr kumimoji="1" lang="ja-JP" altLang="en-US" sz="2800" b="1" dirty="0">
                <a:latin typeface="BIZ UDPゴシック" panose="020B0400000000000000" pitchFamily="50" charset="-128"/>
                <a:ea typeface="BIZ UDPゴシック" panose="020B0400000000000000" pitchFamily="50" charset="-128"/>
              </a:rPr>
              <a:t>）</a:t>
            </a:r>
          </a:p>
        </p:txBody>
      </p:sp>
      <p:sp>
        <p:nvSpPr>
          <p:cNvPr id="26" name="テキスト ボックス 25">
            <a:extLst>
              <a:ext uri="{FF2B5EF4-FFF2-40B4-BE49-F238E27FC236}">
                <a16:creationId xmlns:a16="http://schemas.microsoft.com/office/drawing/2014/main" id="{F7F82A08-F755-F5B8-14DB-58B443021A7E}"/>
              </a:ext>
            </a:extLst>
          </p:cNvPr>
          <p:cNvSpPr txBox="1"/>
          <p:nvPr/>
        </p:nvSpPr>
        <p:spPr>
          <a:xfrm>
            <a:off x="7875246" y="3033064"/>
            <a:ext cx="3856953" cy="523220"/>
          </a:xfrm>
          <a:prstGeom prst="rect">
            <a:avLst/>
          </a:prstGeom>
          <a:noFill/>
        </p:spPr>
        <p:txBody>
          <a:bodyPr wrap="square" rtlCol="0">
            <a:spAutoFit/>
          </a:bodyPr>
          <a:lstStyle/>
          <a:p>
            <a:r>
              <a:rPr kumimoji="1" lang="ja-JP" altLang="en-US" sz="2800" b="1" dirty="0">
                <a:latin typeface="BIZ UDPゴシック" panose="020B0400000000000000" pitchFamily="50" charset="-128"/>
                <a:ea typeface="BIZ UDPゴシック" panose="020B0400000000000000" pitchFamily="50" charset="-128"/>
              </a:rPr>
              <a:t>転写（</a:t>
            </a:r>
            <a:r>
              <a:rPr kumimoji="1" lang="en-US" altLang="ja-JP" sz="2800" b="1" dirty="0">
                <a:latin typeface="BIZ UDPゴシック" panose="020B0400000000000000" pitchFamily="50" charset="-128"/>
                <a:ea typeface="BIZ UDPゴシック" panose="020B0400000000000000" pitchFamily="50" charset="-128"/>
              </a:rPr>
              <a:t>DNA</a:t>
            </a:r>
            <a:r>
              <a:rPr kumimoji="1" lang="ja-JP" altLang="en-US" sz="2800" b="1" dirty="0">
                <a:latin typeface="BIZ UDPゴシック" panose="020B0400000000000000" pitchFamily="50" charset="-128"/>
                <a:ea typeface="BIZ UDPゴシック" panose="020B0400000000000000" pitchFamily="50" charset="-128"/>
              </a:rPr>
              <a:t>→</a:t>
            </a:r>
            <a:r>
              <a:rPr kumimoji="1" lang="en-US" altLang="ja-JP" sz="2800" b="1" dirty="0">
                <a:latin typeface="BIZ UDPゴシック" panose="020B0400000000000000" pitchFamily="50" charset="-128"/>
                <a:ea typeface="BIZ UDPゴシック" panose="020B0400000000000000" pitchFamily="50" charset="-128"/>
              </a:rPr>
              <a:t>RNA</a:t>
            </a:r>
            <a:r>
              <a:rPr kumimoji="1" lang="ja-JP" altLang="en-US" sz="2800" b="1" dirty="0">
                <a:latin typeface="BIZ UDPゴシック" panose="020B0400000000000000" pitchFamily="50" charset="-128"/>
                <a:ea typeface="BIZ UDPゴシック" panose="020B0400000000000000" pitchFamily="50" charset="-128"/>
              </a:rPr>
              <a:t>）</a:t>
            </a:r>
          </a:p>
        </p:txBody>
      </p:sp>
      <p:sp>
        <p:nvSpPr>
          <p:cNvPr id="27" name="テキスト ボックス 26">
            <a:extLst>
              <a:ext uri="{FF2B5EF4-FFF2-40B4-BE49-F238E27FC236}">
                <a16:creationId xmlns:a16="http://schemas.microsoft.com/office/drawing/2014/main" id="{9E404675-8892-87CA-1C1F-283AD5C4137C}"/>
              </a:ext>
            </a:extLst>
          </p:cNvPr>
          <p:cNvSpPr txBox="1"/>
          <p:nvPr/>
        </p:nvSpPr>
        <p:spPr>
          <a:xfrm>
            <a:off x="4434916" y="5914085"/>
            <a:ext cx="4566209" cy="523220"/>
          </a:xfrm>
          <a:prstGeom prst="rect">
            <a:avLst/>
          </a:prstGeom>
          <a:noFill/>
        </p:spPr>
        <p:txBody>
          <a:bodyPr wrap="square" rtlCol="0">
            <a:spAutoFit/>
          </a:bodyPr>
          <a:lstStyle/>
          <a:p>
            <a:r>
              <a:rPr lang="ja-JP" altLang="en-US" sz="2800" b="1" dirty="0">
                <a:latin typeface="BIZ UDPゴシック" panose="020B0400000000000000" pitchFamily="50" charset="-128"/>
                <a:ea typeface="BIZ UDPゴシック" panose="020B0400000000000000" pitchFamily="50" charset="-128"/>
              </a:rPr>
              <a:t>翻訳</a:t>
            </a:r>
            <a:r>
              <a:rPr kumimoji="1" lang="ja-JP" altLang="en-US" sz="2800" b="1" dirty="0">
                <a:latin typeface="BIZ UDPゴシック" panose="020B0400000000000000" pitchFamily="50" charset="-128"/>
                <a:ea typeface="BIZ UDPゴシック" panose="020B0400000000000000" pitchFamily="50" charset="-128"/>
              </a:rPr>
              <a:t>（</a:t>
            </a:r>
            <a:r>
              <a:rPr kumimoji="1" lang="en-US" altLang="ja-JP" sz="2800" b="1" dirty="0">
                <a:latin typeface="BIZ UDPゴシック" panose="020B0400000000000000" pitchFamily="50" charset="-128"/>
                <a:ea typeface="BIZ UDPゴシック" panose="020B0400000000000000" pitchFamily="50" charset="-128"/>
              </a:rPr>
              <a:t>RNA</a:t>
            </a:r>
            <a:r>
              <a:rPr kumimoji="1" lang="ja-JP" altLang="en-US" sz="2800" b="1" dirty="0">
                <a:latin typeface="BIZ UDPゴシック" panose="020B0400000000000000" pitchFamily="50" charset="-128"/>
                <a:ea typeface="BIZ UDPゴシック" panose="020B0400000000000000" pitchFamily="50" charset="-128"/>
              </a:rPr>
              <a:t>→タンパク質）</a:t>
            </a:r>
          </a:p>
        </p:txBody>
      </p:sp>
      <p:sp>
        <p:nvSpPr>
          <p:cNvPr id="5" name="正方形/長方形 4">
            <a:extLst>
              <a:ext uri="{FF2B5EF4-FFF2-40B4-BE49-F238E27FC236}">
                <a16:creationId xmlns:a16="http://schemas.microsoft.com/office/drawing/2014/main" id="{A0FBA14D-4329-01B5-D703-D9828FD6C29D}"/>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2800" dirty="0">
                <a:latin typeface="UD デジタル 教科書体 NK-B" panose="02020700000000000000" pitchFamily="18" charset="-128"/>
                <a:ea typeface="UD デジタル 教科書体 NK-B" panose="02020700000000000000" pitchFamily="18" charset="-128"/>
                <a:cs typeface="Shrikhand" panose="02000000000000000000" pitchFamily="2" charset="0"/>
              </a:rPr>
              <a:t>セントラル・ドグマ</a:t>
            </a:r>
          </a:p>
        </p:txBody>
      </p:sp>
    </p:spTree>
    <p:extLst>
      <p:ext uri="{BB962C8B-B14F-4D97-AF65-F5344CB8AC3E}">
        <p14:creationId xmlns:p14="http://schemas.microsoft.com/office/powerpoint/2010/main" val="2709190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5"/>
          <p:cNvSpPr>
            <a:spLocks noChangeArrowheads="1"/>
          </p:cNvSpPr>
          <p:nvPr/>
        </p:nvSpPr>
        <p:spPr bwMode="auto">
          <a:xfrm>
            <a:off x="1519300" y="1935603"/>
            <a:ext cx="1512887" cy="571500"/>
          </a:xfrm>
          <a:prstGeom prst="roundRect">
            <a:avLst>
              <a:gd name="adj" fmla="val 50000"/>
            </a:avLst>
          </a:prstGeom>
          <a:solidFill>
            <a:srgbClr val="333399"/>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2800">
                <a:solidFill>
                  <a:schemeClr val="bg1"/>
                </a:solidFill>
                <a:latin typeface="UD デジタル 教科書体 NK-B" panose="02020700000000000000" pitchFamily="18" charset="-128"/>
                <a:ea typeface="UD デジタル 教科書体 NK-B" panose="02020700000000000000" pitchFamily="18" charset="-128"/>
              </a:rPr>
              <a:t>DNA</a:t>
            </a:r>
          </a:p>
        </p:txBody>
      </p:sp>
      <p:sp>
        <p:nvSpPr>
          <p:cNvPr id="39" name="AutoShape 9"/>
          <p:cNvSpPr>
            <a:spLocks noChangeArrowheads="1"/>
          </p:cNvSpPr>
          <p:nvPr/>
        </p:nvSpPr>
        <p:spPr bwMode="auto">
          <a:xfrm>
            <a:off x="1519300" y="3599303"/>
            <a:ext cx="1512887" cy="574675"/>
          </a:xfrm>
          <a:prstGeom prst="roundRect">
            <a:avLst>
              <a:gd name="adj" fmla="val 50000"/>
            </a:avLst>
          </a:prstGeom>
          <a:solidFill>
            <a:srgbClr val="FF33CC"/>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2800">
                <a:solidFill>
                  <a:schemeClr val="bg1"/>
                </a:solidFill>
                <a:latin typeface="UD デジタル 教科書体 NK-B" panose="02020700000000000000" pitchFamily="18" charset="-128"/>
                <a:ea typeface="UD デジタル 教科書体 NK-B" panose="02020700000000000000" pitchFamily="18" charset="-128"/>
              </a:rPr>
              <a:t>RNA</a:t>
            </a:r>
          </a:p>
        </p:txBody>
      </p:sp>
      <p:sp>
        <p:nvSpPr>
          <p:cNvPr id="40" name="AutoShape 10"/>
          <p:cNvSpPr>
            <a:spLocks noChangeArrowheads="1"/>
          </p:cNvSpPr>
          <p:nvPr/>
        </p:nvSpPr>
        <p:spPr bwMode="auto">
          <a:xfrm>
            <a:off x="1303399" y="5320153"/>
            <a:ext cx="1766888" cy="574675"/>
          </a:xfrm>
          <a:prstGeom prst="roundRect">
            <a:avLst>
              <a:gd name="adj" fmla="val 50000"/>
            </a:avLst>
          </a:prstGeom>
          <a:solidFill>
            <a:srgbClr val="008000"/>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2800" dirty="0">
                <a:solidFill>
                  <a:schemeClr val="bg1"/>
                </a:solidFill>
                <a:latin typeface="UD デジタル 教科書体 NK-B" panose="02020700000000000000" pitchFamily="18" charset="-128"/>
                <a:ea typeface="UD デジタル 教科書体 NK-B" panose="02020700000000000000" pitchFamily="18" charset="-128"/>
              </a:rPr>
              <a:t>タンパク質</a:t>
            </a:r>
          </a:p>
        </p:txBody>
      </p:sp>
      <p:sp>
        <p:nvSpPr>
          <p:cNvPr id="41" name="AutoShape 11"/>
          <p:cNvSpPr>
            <a:spLocks noChangeArrowheads="1"/>
          </p:cNvSpPr>
          <p:nvPr/>
        </p:nvSpPr>
        <p:spPr bwMode="auto">
          <a:xfrm>
            <a:off x="2016981" y="2566473"/>
            <a:ext cx="503237" cy="692656"/>
          </a:xfrm>
          <a:prstGeom prst="downArrow">
            <a:avLst>
              <a:gd name="adj1" fmla="val 50000"/>
              <a:gd name="adj2" fmla="val 25000"/>
            </a:avLst>
          </a:prstGeom>
          <a:solidFill>
            <a:schemeClr val="bg2"/>
          </a:solidFill>
          <a:ln w="9525">
            <a:solidFill>
              <a:schemeClr val="tx1"/>
            </a:solidFill>
            <a:miter lim="800000"/>
            <a:headEnd/>
            <a:tailEnd/>
          </a:ln>
        </p:spPr>
        <p:txBody>
          <a:bodyPr vert="eaVert"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sp>
        <p:nvSpPr>
          <p:cNvPr id="42" name="AutoShape 12"/>
          <p:cNvSpPr>
            <a:spLocks noChangeArrowheads="1"/>
          </p:cNvSpPr>
          <p:nvPr/>
        </p:nvSpPr>
        <p:spPr bwMode="auto">
          <a:xfrm>
            <a:off x="2005869" y="4276651"/>
            <a:ext cx="503237" cy="683139"/>
          </a:xfrm>
          <a:prstGeom prst="downArrow">
            <a:avLst>
              <a:gd name="adj1" fmla="val 50000"/>
              <a:gd name="adj2" fmla="val 25000"/>
            </a:avLst>
          </a:prstGeom>
          <a:solidFill>
            <a:schemeClr val="bg2"/>
          </a:solidFill>
          <a:ln w="9525">
            <a:solidFill>
              <a:schemeClr val="tx1"/>
            </a:solidFill>
            <a:miter lim="800000"/>
            <a:headEnd/>
            <a:tailEnd/>
          </a:ln>
        </p:spPr>
        <p:txBody>
          <a:bodyPr vert="eaVert"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graphicFrame>
        <p:nvGraphicFramePr>
          <p:cNvPr id="43" name="Group 745"/>
          <p:cNvGraphicFramePr>
            <a:graphicFrameLocks noGrp="1"/>
          </p:cNvGraphicFramePr>
          <p:nvPr/>
        </p:nvGraphicFramePr>
        <p:xfrm>
          <a:off x="3175062" y="1648265"/>
          <a:ext cx="7153275" cy="4587875"/>
        </p:xfrm>
        <a:graphic>
          <a:graphicData uri="http://schemas.openxmlformats.org/drawingml/2006/table">
            <a:tbl>
              <a:tblPr/>
              <a:tblGrid>
                <a:gridCol w="396875">
                  <a:extLst>
                    <a:ext uri="{9D8B030D-6E8A-4147-A177-3AD203B41FA5}">
                      <a16:colId xmlns:a16="http://schemas.microsoft.com/office/drawing/2014/main" val="20000"/>
                    </a:ext>
                  </a:extLst>
                </a:gridCol>
                <a:gridCol w="398463">
                  <a:extLst>
                    <a:ext uri="{9D8B030D-6E8A-4147-A177-3AD203B41FA5}">
                      <a16:colId xmlns:a16="http://schemas.microsoft.com/office/drawing/2014/main" val="20001"/>
                    </a:ext>
                  </a:extLst>
                </a:gridCol>
                <a:gridCol w="396875">
                  <a:extLst>
                    <a:ext uri="{9D8B030D-6E8A-4147-A177-3AD203B41FA5}">
                      <a16:colId xmlns:a16="http://schemas.microsoft.com/office/drawing/2014/main" val="20002"/>
                    </a:ext>
                  </a:extLst>
                </a:gridCol>
                <a:gridCol w="398462">
                  <a:extLst>
                    <a:ext uri="{9D8B030D-6E8A-4147-A177-3AD203B41FA5}">
                      <a16:colId xmlns:a16="http://schemas.microsoft.com/office/drawing/2014/main" val="20003"/>
                    </a:ext>
                  </a:extLst>
                </a:gridCol>
                <a:gridCol w="396875">
                  <a:extLst>
                    <a:ext uri="{9D8B030D-6E8A-4147-A177-3AD203B41FA5}">
                      <a16:colId xmlns:a16="http://schemas.microsoft.com/office/drawing/2014/main" val="20004"/>
                    </a:ext>
                  </a:extLst>
                </a:gridCol>
                <a:gridCol w="398463">
                  <a:extLst>
                    <a:ext uri="{9D8B030D-6E8A-4147-A177-3AD203B41FA5}">
                      <a16:colId xmlns:a16="http://schemas.microsoft.com/office/drawing/2014/main" val="20005"/>
                    </a:ext>
                  </a:extLst>
                </a:gridCol>
                <a:gridCol w="396875">
                  <a:extLst>
                    <a:ext uri="{9D8B030D-6E8A-4147-A177-3AD203B41FA5}">
                      <a16:colId xmlns:a16="http://schemas.microsoft.com/office/drawing/2014/main" val="20006"/>
                    </a:ext>
                  </a:extLst>
                </a:gridCol>
                <a:gridCol w="398462">
                  <a:extLst>
                    <a:ext uri="{9D8B030D-6E8A-4147-A177-3AD203B41FA5}">
                      <a16:colId xmlns:a16="http://schemas.microsoft.com/office/drawing/2014/main" val="20007"/>
                    </a:ext>
                  </a:extLst>
                </a:gridCol>
                <a:gridCol w="396875">
                  <a:extLst>
                    <a:ext uri="{9D8B030D-6E8A-4147-A177-3AD203B41FA5}">
                      <a16:colId xmlns:a16="http://schemas.microsoft.com/office/drawing/2014/main" val="20008"/>
                    </a:ext>
                  </a:extLst>
                </a:gridCol>
                <a:gridCol w="398463">
                  <a:extLst>
                    <a:ext uri="{9D8B030D-6E8A-4147-A177-3AD203B41FA5}">
                      <a16:colId xmlns:a16="http://schemas.microsoft.com/office/drawing/2014/main" val="20009"/>
                    </a:ext>
                  </a:extLst>
                </a:gridCol>
                <a:gridCol w="395287">
                  <a:extLst>
                    <a:ext uri="{9D8B030D-6E8A-4147-A177-3AD203B41FA5}">
                      <a16:colId xmlns:a16="http://schemas.microsoft.com/office/drawing/2014/main" val="20010"/>
                    </a:ext>
                  </a:extLst>
                </a:gridCol>
                <a:gridCol w="396875">
                  <a:extLst>
                    <a:ext uri="{9D8B030D-6E8A-4147-A177-3AD203B41FA5}">
                      <a16:colId xmlns:a16="http://schemas.microsoft.com/office/drawing/2014/main" val="20011"/>
                    </a:ext>
                  </a:extLst>
                </a:gridCol>
                <a:gridCol w="396875">
                  <a:extLst>
                    <a:ext uri="{9D8B030D-6E8A-4147-A177-3AD203B41FA5}">
                      <a16:colId xmlns:a16="http://schemas.microsoft.com/office/drawing/2014/main" val="20012"/>
                    </a:ext>
                  </a:extLst>
                </a:gridCol>
                <a:gridCol w="398463">
                  <a:extLst>
                    <a:ext uri="{9D8B030D-6E8A-4147-A177-3AD203B41FA5}">
                      <a16:colId xmlns:a16="http://schemas.microsoft.com/office/drawing/2014/main" val="20013"/>
                    </a:ext>
                  </a:extLst>
                </a:gridCol>
                <a:gridCol w="396875">
                  <a:extLst>
                    <a:ext uri="{9D8B030D-6E8A-4147-A177-3AD203B41FA5}">
                      <a16:colId xmlns:a16="http://schemas.microsoft.com/office/drawing/2014/main" val="20014"/>
                    </a:ext>
                  </a:extLst>
                </a:gridCol>
                <a:gridCol w="396875">
                  <a:extLst>
                    <a:ext uri="{9D8B030D-6E8A-4147-A177-3AD203B41FA5}">
                      <a16:colId xmlns:a16="http://schemas.microsoft.com/office/drawing/2014/main" val="20015"/>
                    </a:ext>
                  </a:extLst>
                </a:gridCol>
                <a:gridCol w="396875">
                  <a:extLst>
                    <a:ext uri="{9D8B030D-6E8A-4147-A177-3AD203B41FA5}">
                      <a16:colId xmlns:a16="http://schemas.microsoft.com/office/drawing/2014/main" val="20016"/>
                    </a:ext>
                  </a:extLst>
                </a:gridCol>
                <a:gridCol w="398462">
                  <a:extLst>
                    <a:ext uri="{9D8B030D-6E8A-4147-A177-3AD203B41FA5}">
                      <a16:colId xmlns:a16="http://schemas.microsoft.com/office/drawing/2014/main" val="20017"/>
                    </a:ext>
                  </a:extLst>
                </a:gridCol>
              </a:tblGrid>
              <a:tr h="936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8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800" b="0" i="0" u="none" strike="noStrike" cap="none" normalizeH="0" baseline="0">
                          <a:ln>
                            <a:noFill/>
                          </a:ln>
                          <a:solidFill>
                            <a:schemeClr val="tx1"/>
                          </a:solidFill>
                          <a:effectLst/>
                          <a:latin typeface="Arial" pitchFamily="34" charset="0"/>
                          <a:ea typeface="ＭＳ Ｐゴシック" pitchFamily="50" charset="-128"/>
                        </a:rPr>
                        <a:t>C</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720725">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ja-JP" altLang="ja-JP" sz="2400" b="0" i="0" u="none" strike="noStrike" cap="none" normalizeH="0" baseline="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3"/>
                  </a:ext>
                </a:extLst>
              </a:tr>
              <a:tr h="1203325">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アラニン</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アルギニン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チロシン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99"/>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ロイシン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99FF"/>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アラニン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a:ln>
                            <a:noFill/>
                          </a:ln>
                          <a:solidFill>
                            <a:schemeClr val="tx1"/>
                          </a:solidFill>
                          <a:effectLst/>
                          <a:latin typeface="UD デジタル 教科書体 NK-B" panose="02020700000000000000" pitchFamily="18" charset="-128"/>
                          <a:ea typeface="UD デジタル 教科書体 NK-B" panose="02020700000000000000" pitchFamily="18" charset="-128"/>
                        </a:rPr>
                        <a:t>イソロイシン</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4"/>
                  </a:ext>
                </a:extLst>
              </a:tr>
            </a:tbl>
          </a:graphicData>
        </a:graphic>
      </p:graphicFrame>
      <p:sp>
        <p:nvSpPr>
          <p:cNvPr id="44" name="Text Box 746"/>
          <p:cNvSpPr txBox="1">
            <a:spLocks noChangeArrowheads="1"/>
          </p:cNvSpPr>
          <p:nvPr/>
        </p:nvSpPr>
        <p:spPr bwMode="auto">
          <a:xfrm>
            <a:off x="1556685" y="1609927"/>
            <a:ext cx="1494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4</a:t>
            </a:r>
            <a:r>
              <a:rPr lang="ja-JP" altLang="en-US" dirty="0">
                <a:latin typeface="UD デジタル 教科書体 NK-B" panose="02020700000000000000" pitchFamily="18" charset="-128"/>
                <a:ea typeface="UD デジタル 教科書体 NK-B" panose="02020700000000000000" pitchFamily="18" charset="-128"/>
              </a:rPr>
              <a:t>種類の塩基</a:t>
            </a:r>
          </a:p>
        </p:txBody>
      </p:sp>
      <p:sp>
        <p:nvSpPr>
          <p:cNvPr id="45" name="Text Box 747"/>
          <p:cNvSpPr txBox="1">
            <a:spLocks noChangeArrowheads="1"/>
          </p:cNvSpPr>
          <p:nvPr/>
        </p:nvSpPr>
        <p:spPr bwMode="auto">
          <a:xfrm>
            <a:off x="1537867" y="3280847"/>
            <a:ext cx="1494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4</a:t>
            </a:r>
            <a:r>
              <a:rPr lang="ja-JP" altLang="en-US" dirty="0">
                <a:latin typeface="UD デジタル 教科書体 NK-B" panose="02020700000000000000" pitchFamily="18" charset="-128"/>
                <a:ea typeface="UD デジタル 教科書体 NK-B" panose="02020700000000000000" pitchFamily="18" charset="-128"/>
              </a:rPr>
              <a:t>種類の塩基</a:t>
            </a:r>
          </a:p>
        </p:txBody>
      </p:sp>
      <p:sp>
        <p:nvSpPr>
          <p:cNvPr id="46" name="Text Box 748"/>
          <p:cNvSpPr txBox="1">
            <a:spLocks noChangeArrowheads="1"/>
          </p:cNvSpPr>
          <p:nvPr/>
        </p:nvSpPr>
        <p:spPr bwMode="auto">
          <a:xfrm>
            <a:off x="1171405" y="4991025"/>
            <a:ext cx="1984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UD デジタル 教科書体 NK-B" panose="02020700000000000000" pitchFamily="18" charset="-128"/>
                <a:ea typeface="UD デジタル 教科書体 NK-B" panose="02020700000000000000" pitchFamily="18" charset="-128"/>
              </a:rPr>
              <a:t>20</a:t>
            </a:r>
            <a:r>
              <a:rPr lang="ja-JP" altLang="en-US" dirty="0">
                <a:latin typeface="UD デジタル 教科書体 NK-B" panose="02020700000000000000" pitchFamily="18" charset="-128"/>
                <a:ea typeface="UD デジタル 教科書体 NK-B" panose="02020700000000000000" pitchFamily="18" charset="-128"/>
              </a:rPr>
              <a:t>種類のアミノ酸</a:t>
            </a:r>
          </a:p>
        </p:txBody>
      </p:sp>
      <p:sp>
        <p:nvSpPr>
          <p:cNvPr id="48" name="Text Box 751"/>
          <p:cNvSpPr txBox="1">
            <a:spLocks noChangeArrowheads="1"/>
          </p:cNvSpPr>
          <p:nvPr/>
        </p:nvSpPr>
        <p:spPr bwMode="auto">
          <a:xfrm>
            <a:off x="1542318" y="2710303"/>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latin typeface="UD デジタル 教科書体 NK-B" panose="02020700000000000000" pitchFamily="18" charset="-128"/>
                <a:ea typeface="UD デジタル 教科書体 NK-B" panose="02020700000000000000" pitchFamily="18" charset="-128"/>
              </a:rPr>
              <a:t>転写</a:t>
            </a:r>
          </a:p>
        </p:txBody>
      </p:sp>
      <p:sp>
        <p:nvSpPr>
          <p:cNvPr id="49" name="Text Box 752"/>
          <p:cNvSpPr txBox="1">
            <a:spLocks noChangeArrowheads="1"/>
          </p:cNvSpPr>
          <p:nvPr/>
        </p:nvSpPr>
        <p:spPr bwMode="auto">
          <a:xfrm>
            <a:off x="1519299" y="4387984"/>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a:latin typeface="UD デジタル 教科書体 NK-B" panose="02020700000000000000" pitchFamily="18" charset="-128"/>
                <a:ea typeface="UD デジタル 教科書体 NK-B" panose="02020700000000000000" pitchFamily="18" charset="-128"/>
              </a:rPr>
              <a:t>翻訳</a:t>
            </a:r>
          </a:p>
        </p:txBody>
      </p:sp>
      <p:sp>
        <p:nvSpPr>
          <p:cNvPr id="50" name="Rectangle 753"/>
          <p:cNvSpPr>
            <a:spLocks noChangeArrowheads="1"/>
          </p:cNvSpPr>
          <p:nvPr/>
        </p:nvSpPr>
        <p:spPr bwMode="auto">
          <a:xfrm>
            <a:off x="1339912" y="1360927"/>
            <a:ext cx="9144000" cy="3527425"/>
          </a:xfrm>
          <a:prstGeom prst="rect">
            <a:avLst/>
          </a:prstGeom>
          <a:noFill/>
          <a:ln w="381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a:latin typeface="UD デジタル 教科書体 NK-B" panose="02020700000000000000" pitchFamily="18" charset="-128"/>
              <a:ea typeface="UD デジタル 教科書体 NK-B" panose="02020700000000000000" pitchFamily="18" charset="-128"/>
            </a:endParaRPr>
          </a:p>
        </p:txBody>
      </p:sp>
      <p:sp>
        <p:nvSpPr>
          <p:cNvPr id="2" name="正方形/長方形 1">
            <a:extLst>
              <a:ext uri="{FF2B5EF4-FFF2-40B4-BE49-F238E27FC236}">
                <a16:creationId xmlns:a16="http://schemas.microsoft.com/office/drawing/2014/main" id="{0B885A48-4E23-1B9D-A6E3-5FCD29577D44}"/>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2800" dirty="0">
                <a:latin typeface="UD デジタル 教科書体 NK-B" panose="02020700000000000000" pitchFamily="18" charset="-128"/>
                <a:ea typeface="UD デジタル 教科書体 NK-B" panose="02020700000000000000" pitchFamily="18" charset="-128"/>
                <a:cs typeface="Shrikhand" panose="02000000000000000000" pitchFamily="2" charset="0"/>
              </a:rPr>
              <a:t>塩基からアミノ酸</a:t>
            </a:r>
          </a:p>
        </p:txBody>
      </p:sp>
    </p:spTree>
    <p:extLst>
      <p:ext uri="{BB962C8B-B14F-4D97-AF65-F5344CB8AC3E}">
        <p14:creationId xmlns:p14="http://schemas.microsoft.com/office/powerpoint/2010/main" val="36123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2"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a:extLst>
              <a:ext uri="{FF2B5EF4-FFF2-40B4-BE49-F238E27FC236}">
                <a16:creationId xmlns:a16="http://schemas.microsoft.com/office/drawing/2014/main" id="{8A2CAD1D-D133-EF95-26C8-E2AF3D9B0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5" r="2" b="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510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2"/>
          <a:stretch>
            <a:fillRect/>
          </a:stretch>
        </p:blipFill>
        <p:spPr>
          <a:xfrm>
            <a:off x="567769" y="1806123"/>
            <a:ext cx="4625670" cy="3575330"/>
          </a:xfrm>
          <a:prstGeom prst="rect">
            <a:avLst/>
          </a:prstGeom>
        </p:spPr>
      </p:pic>
      <p:sp>
        <p:nvSpPr>
          <p:cNvPr id="72" name="Line 39"/>
          <p:cNvSpPr>
            <a:spLocks noChangeShapeType="1"/>
          </p:cNvSpPr>
          <p:nvPr/>
        </p:nvSpPr>
        <p:spPr bwMode="auto">
          <a:xfrm flipV="1">
            <a:off x="3746090" y="1184890"/>
            <a:ext cx="4837417" cy="518730"/>
          </a:xfrm>
          <a:prstGeom prst="line">
            <a:avLst/>
          </a:prstGeom>
          <a:noFill/>
          <a:ln w="19050">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3" name="Line 40"/>
          <p:cNvSpPr>
            <a:spLocks noChangeShapeType="1"/>
          </p:cNvSpPr>
          <p:nvPr/>
        </p:nvSpPr>
        <p:spPr bwMode="auto">
          <a:xfrm>
            <a:off x="2992725" y="5463075"/>
            <a:ext cx="5230420" cy="692054"/>
          </a:xfrm>
          <a:prstGeom prst="line">
            <a:avLst/>
          </a:prstGeom>
          <a:noFill/>
          <a:ln w="19050">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4" name="Oval 42"/>
          <p:cNvSpPr>
            <a:spLocks noChangeArrowheads="1"/>
          </p:cNvSpPr>
          <p:nvPr/>
        </p:nvSpPr>
        <p:spPr bwMode="auto">
          <a:xfrm>
            <a:off x="7263500" y="1568157"/>
            <a:ext cx="914400"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アラニン</a:t>
            </a:r>
          </a:p>
        </p:txBody>
      </p:sp>
      <p:sp>
        <p:nvSpPr>
          <p:cNvPr id="75" name="Oval 43"/>
          <p:cNvSpPr>
            <a:spLocks noChangeArrowheads="1"/>
          </p:cNvSpPr>
          <p:nvPr/>
        </p:nvSpPr>
        <p:spPr bwMode="auto">
          <a:xfrm>
            <a:off x="8177900" y="1387854"/>
            <a:ext cx="914400"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ロイシン</a:t>
            </a:r>
          </a:p>
        </p:txBody>
      </p:sp>
      <p:sp>
        <p:nvSpPr>
          <p:cNvPr id="76" name="Oval 44"/>
          <p:cNvSpPr>
            <a:spLocks noChangeArrowheads="1"/>
          </p:cNvSpPr>
          <p:nvPr/>
        </p:nvSpPr>
        <p:spPr bwMode="auto">
          <a:xfrm>
            <a:off x="8992288" y="1785644"/>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アルギニン</a:t>
            </a:r>
          </a:p>
        </p:txBody>
      </p:sp>
      <p:sp>
        <p:nvSpPr>
          <p:cNvPr id="77" name="Oval 45"/>
          <p:cNvSpPr>
            <a:spLocks noChangeArrowheads="1"/>
          </p:cNvSpPr>
          <p:nvPr/>
        </p:nvSpPr>
        <p:spPr bwMode="auto">
          <a:xfrm>
            <a:off x="9841036" y="2311863"/>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チロシン</a:t>
            </a:r>
          </a:p>
        </p:txBody>
      </p:sp>
      <p:sp>
        <p:nvSpPr>
          <p:cNvPr id="78" name="Oval 46"/>
          <p:cNvSpPr>
            <a:spLocks noChangeArrowheads="1"/>
          </p:cNvSpPr>
          <p:nvPr/>
        </p:nvSpPr>
        <p:spPr bwMode="auto">
          <a:xfrm>
            <a:off x="8416025" y="3368382"/>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リジン</a:t>
            </a:r>
          </a:p>
        </p:txBody>
      </p:sp>
      <p:sp>
        <p:nvSpPr>
          <p:cNvPr id="79" name="Oval 47"/>
          <p:cNvSpPr>
            <a:spLocks noChangeArrowheads="1"/>
          </p:cNvSpPr>
          <p:nvPr/>
        </p:nvSpPr>
        <p:spPr bwMode="auto">
          <a:xfrm>
            <a:off x="9397329" y="3136588"/>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0" name="Oval 48"/>
          <p:cNvSpPr>
            <a:spLocks noChangeArrowheads="1"/>
          </p:cNvSpPr>
          <p:nvPr/>
        </p:nvSpPr>
        <p:spPr bwMode="auto">
          <a:xfrm>
            <a:off x="7575444" y="3908644"/>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1" name="Oval 49"/>
          <p:cNvSpPr>
            <a:spLocks noChangeArrowheads="1"/>
          </p:cNvSpPr>
          <p:nvPr/>
        </p:nvSpPr>
        <p:spPr bwMode="auto">
          <a:xfrm>
            <a:off x="7034700" y="4682320"/>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グルタミン</a:t>
            </a:r>
          </a:p>
        </p:txBody>
      </p:sp>
      <p:sp>
        <p:nvSpPr>
          <p:cNvPr id="82" name="Oval 50"/>
          <p:cNvSpPr>
            <a:spLocks noChangeArrowheads="1"/>
          </p:cNvSpPr>
          <p:nvPr/>
        </p:nvSpPr>
        <p:spPr bwMode="auto">
          <a:xfrm>
            <a:off x="7984225" y="5005095"/>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セリン</a:t>
            </a:r>
          </a:p>
        </p:txBody>
      </p:sp>
      <p:sp>
        <p:nvSpPr>
          <p:cNvPr id="83" name="Oval 51"/>
          <p:cNvSpPr>
            <a:spLocks noChangeArrowheads="1"/>
          </p:cNvSpPr>
          <p:nvPr/>
        </p:nvSpPr>
        <p:spPr bwMode="auto">
          <a:xfrm>
            <a:off x="8992288" y="5139520"/>
            <a:ext cx="1008062"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a:latin typeface="Meiryo UI" panose="020B0604030504040204" pitchFamily="50" charset="-128"/>
                <a:ea typeface="Meiryo UI" panose="020B0604030504040204" pitchFamily="50" charset="-128"/>
              </a:rPr>
              <a:t>メチオニン</a:t>
            </a:r>
          </a:p>
        </p:txBody>
      </p:sp>
      <p:sp>
        <p:nvSpPr>
          <p:cNvPr id="84" name="Oval 52"/>
          <p:cNvSpPr>
            <a:spLocks noChangeArrowheads="1"/>
          </p:cNvSpPr>
          <p:nvPr/>
        </p:nvSpPr>
        <p:spPr bwMode="auto">
          <a:xfrm>
            <a:off x="9761430" y="4548675"/>
            <a:ext cx="1008063" cy="914400"/>
          </a:xfrm>
          <a:prstGeom prst="ellipse">
            <a:avLst/>
          </a:prstGeom>
          <a:solidFill>
            <a:srgbClr val="99CCFF"/>
          </a:solidFill>
          <a:ln w="9525">
            <a:solidFill>
              <a:schemeClr val="tx1"/>
            </a:solidFill>
            <a:round/>
            <a:headEnd/>
            <a:tailEnd/>
          </a:ln>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b="1" dirty="0">
                <a:latin typeface="Meiryo UI" panose="020B0604030504040204" pitchFamily="50" charset="-128"/>
                <a:ea typeface="Meiryo UI" panose="020B0604030504040204" pitchFamily="50" charset="-128"/>
              </a:rPr>
              <a:t>イソ</a:t>
            </a:r>
          </a:p>
          <a:p>
            <a:pPr algn="ctr" eaLnBrk="1" hangingPunct="1"/>
            <a:r>
              <a:rPr lang="ja-JP" altLang="en-US" b="1" dirty="0">
                <a:latin typeface="Meiryo UI" panose="020B0604030504040204" pitchFamily="50" charset="-128"/>
                <a:ea typeface="Meiryo UI" panose="020B0604030504040204" pitchFamily="50" charset="-128"/>
              </a:rPr>
              <a:t>ロイシン</a:t>
            </a:r>
          </a:p>
        </p:txBody>
      </p:sp>
      <p:sp>
        <p:nvSpPr>
          <p:cNvPr id="85" name="Oval 41"/>
          <p:cNvSpPr>
            <a:spLocks noChangeArrowheads="1"/>
          </p:cNvSpPr>
          <p:nvPr/>
        </p:nvSpPr>
        <p:spPr bwMode="auto">
          <a:xfrm>
            <a:off x="6425300" y="1166519"/>
            <a:ext cx="4967288" cy="5091113"/>
          </a:xfrm>
          <a:prstGeom prst="ellipse">
            <a:avLst/>
          </a:prstGeom>
          <a:noFill/>
          <a:ln w="762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endParaRPr lang="ja-JP" altLang="en-US" b="1">
              <a:latin typeface="Meiryo UI" panose="020B0604030504040204" pitchFamily="50" charset="-128"/>
              <a:ea typeface="Meiryo UI" panose="020B0604030504040204" pitchFamily="50" charset="-128"/>
            </a:endParaRPr>
          </a:p>
        </p:txBody>
      </p:sp>
      <p:sp>
        <p:nvSpPr>
          <p:cNvPr id="86" name="Text Box 54"/>
          <p:cNvSpPr txBox="1">
            <a:spLocks noChangeArrowheads="1"/>
          </p:cNvSpPr>
          <p:nvPr/>
        </p:nvSpPr>
        <p:spPr bwMode="auto">
          <a:xfrm>
            <a:off x="6701526" y="2796087"/>
            <a:ext cx="28632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b="1" dirty="0">
                <a:latin typeface="Meiryo UI" panose="020B0604030504040204" pitchFamily="50" charset="-128"/>
                <a:ea typeface="Meiryo UI" panose="020B0604030504040204" pitchFamily="50" charset="-128"/>
              </a:rPr>
              <a:t>アミノ酸が長くつながっている</a:t>
            </a:r>
          </a:p>
        </p:txBody>
      </p:sp>
      <p:sp>
        <p:nvSpPr>
          <p:cNvPr id="2" name="テキスト ボックス 1"/>
          <p:cNvSpPr txBox="1"/>
          <p:nvPr/>
        </p:nvSpPr>
        <p:spPr>
          <a:xfrm>
            <a:off x="834907" y="5596720"/>
            <a:ext cx="3154175" cy="830997"/>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フォールディング</a:t>
            </a:r>
            <a:endParaRPr kumimoji="1" lang="en-US" altLang="ja-JP" sz="2400" dirty="0">
              <a:latin typeface="Meiryo UI" panose="020B0604030504040204" pitchFamily="50" charset="-128"/>
              <a:ea typeface="Meiryo UI" panose="020B0604030504040204" pitchFamily="50" charset="-128"/>
            </a:endParaRPr>
          </a:p>
          <a:p>
            <a:pPr algn="ctr"/>
            <a:r>
              <a:rPr lang="ja-JP" altLang="en-US" sz="2400" dirty="0">
                <a:latin typeface="Meiryo UI" panose="020B0604030504040204" pitchFamily="50" charset="-128"/>
                <a:ea typeface="Meiryo UI" panose="020B0604030504040204" pitchFamily="50" charset="-128"/>
              </a:rPr>
              <a:t>（三次元立体構造）</a:t>
            </a:r>
            <a:endParaRPr kumimoji="1" lang="ja-JP" altLang="en-US" sz="2400" dirty="0">
              <a:latin typeface="Meiryo UI" panose="020B0604030504040204" pitchFamily="50" charset="-128"/>
              <a:ea typeface="Meiryo UI" panose="020B0604030504040204" pitchFamily="50" charset="-128"/>
            </a:endParaRPr>
          </a:p>
        </p:txBody>
      </p:sp>
      <p:sp>
        <p:nvSpPr>
          <p:cNvPr id="22" name="テキスト プレースホルダー 2"/>
          <p:cNvSpPr txBox="1">
            <a:spLocks/>
          </p:cNvSpPr>
          <p:nvPr/>
        </p:nvSpPr>
        <p:spPr bwMode="auto">
          <a:xfrm>
            <a:off x="1279168" y="1469464"/>
            <a:ext cx="2568722" cy="468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spcBef>
                <a:spcPct val="0"/>
              </a:spcBef>
              <a:spcAft>
                <a:spcPct val="0"/>
              </a:spcAft>
            </a:pPr>
            <a:r>
              <a:rPr lang="en-US" altLang="ja-JP" sz="2400" dirty="0">
                <a:solidFill>
                  <a:schemeClr val="tx1"/>
                </a:solidFill>
                <a:latin typeface="UD デジタル 教科書体 NK-B" panose="02020700000000000000" pitchFamily="18" charset="-128"/>
                <a:ea typeface="UD デジタル 教科書体 NK-B" panose="02020700000000000000" pitchFamily="18" charset="-128"/>
              </a:rPr>
              <a:t>Cas9</a:t>
            </a:r>
            <a:r>
              <a:rPr lang="ja-JP" altLang="en-US" sz="2400" dirty="0">
                <a:solidFill>
                  <a:schemeClr val="tx1"/>
                </a:solidFill>
                <a:latin typeface="UD デジタル 教科書体 NK-B" panose="02020700000000000000" pitchFamily="18" charset="-128"/>
                <a:ea typeface="UD デジタル 教科書体 NK-B" panose="02020700000000000000" pitchFamily="18" charset="-128"/>
              </a:rPr>
              <a:t>タンパク質</a:t>
            </a:r>
          </a:p>
        </p:txBody>
      </p:sp>
      <p:sp>
        <p:nvSpPr>
          <p:cNvPr id="3" name="正方形/長方形 2">
            <a:extLst>
              <a:ext uri="{FF2B5EF4-FFF2-40B4-BE49-F238E27FC236}">
                <a16:creationId xmlns:a16="http://schemas.microsoft.com/office/drawing/2014/main" id="{DEE743CD-3DD0-E631-B1D3-B4EFE86EDB86}"/>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2800" dirty="0">
                <a:latin typeface="UD デジタル 教科書体 NK-B" panose="02020700000000000000" pitchFamily="18" charset="-128"/>
                <a:ea typeface="UD デジタル 教科書体 NK-B" panose="02020700000000000000" pitchFamily="18" charset="-128"/>
                <a:cs typeface="Shrikhand" panose="02000000000000000000" pitchFamily="2" charset="0"/>
              </a:rPr>
              <a:t>タンパク質</a:t>
            </a:r>
          </a:p>
        </p:txBody>
      </p:sp>
    </p:spTree>
    <p:extLst>
      <p:ext uri="{BB962C8B-B14F-4D97-AF65-F5344CB8AC3E}">
        <p14:creationId xmlns:p14="http://schemas.microsoft.com/office/powerpoint/2010/main" val="187600541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7779</TotalTime>
  <Words>2784</Words>
  <Application>Microsoft Office PowerPoint</Application>
  <PresentationFormat>ワイド画面</PresentationFormat>
  <Paragraphs>423</Paragraphs>
  <Slides>55</Slides>
  <Notes>10</Notes>
  <HiddenSlides>0</HiddenSlides>
  <MMClips>1</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55</vt:i4>
      </vt:variant>
    </vt:vector>
  </HeadingPairs>
  <TitlesOfParts>
    <vt:vector size="80" baseType="lpstr">
      <vt:lpstr>BIZ UDPゴシック</vt:lpstr>
      <vt:lpstr>BIZ UDP明朝 Medium</vt:lpstr>
      <vt:lpstr>BIZ UDゴシック</vt:lpstr>
      <vt:lpstr>HGP創英角ﾎﾟｯﾌﾟ体</vt:lpstr>
      <vt:lpstr>Lucida Grande</vt:lpstr>
      <vt:lpstr>Meiryo UI</vt:lpstr>
      <vt:lpstr>Noto Sans JP</vt:lpstr>
      <vt:lpstr>Shrikhand</vt:lpstr>
      <vt:lpstr>UD Digi Kyokasho NK-B</vt:lpstr>
      <vt:lpstr>UD Digi Kyokasho NK-B</vt:lpstr>
      <vt:lpstr>メイリオ</vt:lpstr>
      <vt:lpstr>游ゴシック</vt:lpstr>
      <vt:lpstr>游ゴシック Light</vt:lpstr>
      <vt:lpstr>ADLaM Display</vt:lpstr>
      <vt:lpstr>Aharoni</vt:lpstr>
      <vt:lpstr>Amasis MT Pro Black</vt:lpstr>
      <vt:lpstr>Amasis MT Pro Medium</vt:lpstr>
      <vt:lpstr>Arial</vt:lpstr>
      <vt:lpstr>Arial Rounded MT Bold</vt:lpstr>
      <vt:lpstr>Bahnschrift SemiLight</vt:lpstr>
      <vt:lpstr>Berlin Sans FB Demi</vt:lpstr>
      <vt:lpstr>Cooper Black</vt:lpstr>
      <vt:lpstr>Segoe UI Black</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Abe,YutakaTKZIM</dc:creator>
  <cp:lastModifiedBy>Abe,YutakaTKZIM</cp:lastModifiedBy>
  <cp:revision>11</cp:revision>
  <cp:lastPrinted>2024-12-19T23:48:00Z</cp:lastPrinted>
  <dcterms:created xsi:type="dcterms:W3CDTF">2024-12-06T11:48:37Z</dcterms:created>
  <dcterms:modified xsi:type="dcterms:W3CDTF">2024-12-22T23:33:15Z</dcterms:modified>
</cp:coreProperties>
</file>